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7F6320-DB96-4A7E-807B-D273AE6EA3B0}" v="243" dt="2023-12-04T07:42:04.5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196" autoAdjust="0"/>
  </p:normalViewPr>
  <p:slideViewPr>
    <p:cSldViewPr snapToGrid="0">
      <p:cViewPr varScale="1">
        <p:scale>
          <a:sx n="74" d="100"/>
          <a:sy n="74" d="100"/>
        </p:scale>
        <p:origin x="48" y="6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jpeg>
</file>

<file path=ppt/media/image11.jpeg>
</file>

<file path=ppt/media/image12.jpeg>
</file>

<file path=ppt/media/image13.jpeg>
</file>

<file path=ppt/media/image14.png>
</file>

<file path=ppt/media/image15.png>
</file>

<file path=ppt/media/image16.jpg>
</file>

<file path=ppt/media/image17.jp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2B5337-26D1-494C-83EE-1FA56C34E0B7}" type="datetimeFigureOut">
              <a:rPr lang="en-US" smtClean="0"/>
              <a:t>12/18/2023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5A2D9D-505F-4A84-8CE2-E2F372914E0E}" type="slidenum">
              <a:rPr lang="en-US" smtClean="0"/>
              <a:t>‹#›</a:t>
            </a:fld>
            <a:endParaRPr lang="en-US"/>
          </a:p>
        </p:txBody>
      </p:sp>
    </p:spTree>
    <p:extLst>
      <p:ext uri="{BB962C8B-B14F-4D97-AF65-F5344CB8AC3E}">
        <p14:creationId xmlns:p14="http://schemas.microsoft.com/office/powerpoint/2010/main" val="1023461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5A2D9D-505F-4A84-8CE2-E2F372914E0E}" type="slidenum">
              <a:rPr lang="en-US" smtClean="0"/>
              <a:t>1</a:t>
            </a:fld>
            <a:endParaRPr lang="en-US"/>
          </a:p>
        </p:txBody>
      </p:sp>
    </p:spTree>
    <p:extLst>
      <p:ext uri="{BB962C8B-B14F-4D97-AF65-F5344CB8AC3E}">
        <p14:creationId xmlns:p14="http://schemas.microsoft.com/office/powerpoint/2010/main" val="2187408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5A2D9D-505F-4A84-8CE2-E2F372914E0E}" type="slidenum">
              <a:rPr lang="en-US" smtClean="0"/>
              <a:t>3</a:t>
            </a:fld>
            <a:endParaRPr lang="en-US"/>
          </a:p>
        </p:txBody>
      </p:sp>
    </p:spTree>
    <p:extLst>
      <p:ext uri="{BB962C8B-B14F-4D97-AF65-F5344CB8AC3E}">
        <p14:creationId xmlns:p14="http://schemas.microsoft.com/office/powerpoint/2010/main" val="2240085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71E5D-7981-44F2-B4E3-7C021B0C07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7A9264-08CF-4239-85E1-2416C6130B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3DC359-3025-49E0-B8BD-968D6E76AA20}"/>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57FEB019-4E79-4674-A7FA-AB06E3A30B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A2EF4-8C21-4C8B-985E-E8150D9857B9}"/>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1897575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F03EF-C802-444A-AB0D-B0497C8EE7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9731C7-8C98-4E59-85E7-68AA4763B7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7F53CB-F6DA-4C60-9028-1DE431DA0C59}"/>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0B117B46-9D0B-4E5D-9A51-7E65340E78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BE622-6313-4D69-91BD-B5FAFA07B5B8}"/>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2133136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E8E24F-3DA0-4578-82B4-5562303852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D9D822-A800-4B1C-96E8-2C35DBA2CF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2EFC9-99BE-43AE-8152-A3F4895BD5E5}"/>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4CD48A38-4A16-4FE7-BC6E-A6E4558981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6248-7660-45D2-A76F-18DDA364B825}"/>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2089721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4F887-C1C5-41B1-9E12-C0E55E4824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A52351-FC00-4DFB-B9D6-E23404E665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B4E7DD-85BC-446A-AF05-C0879E8FA330}"/>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A0BE8D87-D9E8-4B73-BF31-653C8B57F0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2A95BD-62D1-4C30-9025-1B471BFB53B1}"/>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764172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33A50-3269-4C18-A515-502D381853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BBAE24-D4B9-43B0-9DAE-07514FE4F6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9651B1-99BF-4234-A810-EBCD35B53791}"/>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6BF49F8C-E006-4DFC-B6B1-4827ADC820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8DD7C8-8B53-4F4C-A444-8DA80E5271F2}"/>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2197254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82B9B-8A18-475A-B74A-3E683A107D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61A5A-166E-47A8-8A43-A4821AC11E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A56BAB-71F0-48DE-87DA-4373A18AB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A1AA5-79C2-477E-A682-2DE5F0F773AA}"/>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6" name="Footer Placeholder 5">
            <a:extLst>
              <a:ext uri="{FF2B5EF4-FFF2-40B4-BE49-F238E27FC236}">
                <a16:creationId xmlns:a16="http://schemas.microsoft.com/office/drawing/2014/main" id="{443A55C2-77BF-46FD-ADA0-85912A9AFA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0653AF-1C48-4944-B1BD-3AFA25DD1D83}"/>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50512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9F5B-8B5E-4B15-BD5A-7F5580EF6AA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E296D4-8B6F-4C1E-9C4C-B127D3FA67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608F3F-374F-4337-BFEF-038E9675BF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02D995-C90A-4633-BB01-3C632F4DB8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756333-FC90-40F6-B3B7-905E275735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5E927E-ACDB-49B4-B10B-BCCD0AB5AA2C}"/>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8" name="Footer Placeholder 7">
            <a:extLst>
              <a:ext uri="{FF2B5EF4-FFF2-40B4-BE49-F238E27FC236}">
                <a16:creationId xmlns:a16="http://schemas.microsoft.com/office/drawing/2014/main" id="{E4DEFD21-8105-4AC5-9BE5-379ED3A1E77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D62EA9-D8A3-4EC8-A6A5-C9554AC382EF}"/>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1166026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F9057-0CC5-438C-B5F1-56F3689877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0E5225-3CB3-47A5-901E-EBB5640A518F}"/>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4" name="Footer Placeholder 3">
            <a:extLst>
              <a:ext uri="{FF2B5EF4-FFF2-40B4-BE49-F238E27FC236}">
                <a16:creationId xmlns:a16="http://schemas.microsoft.com/office/drawing/2014/main" id="{13CF73CD-76A5-4950-A6EE-B90EC3F270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9D9B02-CB0E-4010-B52E-5EFDFC793A67}"/>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1379726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249574-9AEA-494E-BB4B-FC925D2D511A}"/>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3" name="Footer Placeholder 2">
            <a:extLst>
              <a:ext uri="{FF2B5EF4-FFF2-40B4-BE49-F238E27FC236}">
                <a16:creationId xmlns:a16="http://schemas.microsoft.com/office/drawing/2014/main" id="{111BE1AB-BAC5-4019-8303-330F1E8617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30F286-8BA8-4A10-A8DE-618F89C2C285}"/>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2751965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3B8EB-28D3-4EF8-9A89-B3B4B08507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F47B6F-7D49-479A-A4F2-F60FB88717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DC02C1-99BD-4254-B468-A8CC8E94AE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A942AB-C4D6-4A85-9ED6-843B33E24505}"/>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6" name="Footer Placeholder 5">
            <a:extLst>
              <a:ext uri="{FF2B5EF4-FFF2-40B4-BE49-F238E27FC236}">
                <a16:creationId xmlns:a16="http://schemas.microsoft.com/office/drawing/2014/main" id="{713C4A07-A314-4E37-8337-1DF5F8F6B9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6B4575-A0D4-4B4E-852D-A2B664D0ACB5}"/>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1339828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2C4AB-91B1-4AD5-A21D-DB79A770B4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7E1BD8-97F2-4D1C-A363-CA58BF1A4F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93D2F2-99A2-4440-BE56-BB19326913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B578B4-24F6-4AC6-9845-E2081DD77A90}"/>
              </a:ext>
            </a:extLst>
          </p:cNvPr>
          <p:cNvSpPr>
            <a:spLocks noGrp="1"/>
          </p:cNvSpPr>
          <p:nvPr>
            <p:ph type="dt" sz="half" idx="10"/>
          </p:nvPr>
        </p:nvSpPr>
        <p:spPr/>
        <p:txBody>
          <a:bodyPr/>
          <a:lstStyle/>
          <a:p>
            <a:fld id="{97B20E5A-B205-4AA7-8DAC-3493E15E8B70}" type="datetimeFigureOut">
              <a:rPr lang="en-US" smtClean="0"/>
              <a:t>12/18/2023</a:t>
            </a:fld>
            <a:endParaRPr lang="en-US"/>
          </a:p>
        </p:txBody>
      </p:sp>
      <p:sp>
        <p:nvSpPr>
          <p:cNvPr id="6" name="Footer Placeholder 5">
            <a:extLst>
              <a:ext uri="{FF2B5EF4-FFF2-40B4-BE49-F238E27FC236}">
                <a16:creationId xmlns:a16="http://schemas.microsoft.com/office/drawing/2014/main" id="{0703EAAC-938A-4C68-8B59-AC82962D81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995B81-EF6E-43D9-80E3-0246878C0506}"/>
              </a:ext>
            </a:extLst>
          </p:cNvPr>
          <p:cNvSpPr>
            <a:spLocks noGrp="1"/>
          </p:cNvSpPr>
          <p:nvPr>
            <p:ph type="sldNum" sz="quarter" idx="12"/>
          </p:nvPr>
        </p:nvSpPr>
        <p:spPr/>
        <p:txBody>
          <a:bodyPr/>
          <a:lstStyle/>
          <a:p>
            <a:fld id="{7330377A-30DD-4961-833A-5732A1F62FE6}" type="slidenum">
              <a:rPr lang="en-US" smtClean="0"/>
              <a:t>‹#›</a:t>
            </a:fld>
            <a:endParaRPr lang="en-US"/>
          </a:p>
        </p:txBody>
      </p:sp>
    </p:spTree>
    <p:extLst>
      <p:ext uri="{BB962C8B-B14F-4D97-AF65-F5344CB8AC3E}">
        <p14:creationId xmlns:p14="http://schemas.microsoft.com/office/powerpoint/2010/main" val="205506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C8B0FB-3275-421F-9044-B8A2CC8395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1073EE-7C6E-4659-96A8-D6AD660B13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55D666-24A5-424C-822E-C29A15F013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B20E5A-B205-4AA7-8DAC-3493E15E8B70}" type="datetimeFigureOut">
              <a:rPr lang="en-US" smtClean="0"/>
              <a:t>12/18/2023</a:t>
            </a:fld>
            <a:endParaRPr lang="en-US"/>
          </a:p>
        </p:txBody>
      </p:sp>
      <p:sp>
        <p:nvSpPr>
          <p:cNvPr id="5" name="Footer Placeholder 4">
            <a:extLst>
              <a:ext uri="{FF2B5EF4-FFF2-40B4-BE49-F238E27FC236}">
                <a16:creationId xmlns:a16="http://schemas.microsoft.com/office/drawing/2014/main" id="{9F6B2B13-6815-4B62-A3C1-DDC2B68A78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D32BE4-8B39-4D90-86B3-E66B132C6C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30377A-30DD-4961-833A-5732A1F62FE6}" type="slidenum">
              <a:rPr lang="en-US" smtClean="0"/>
              <a:t>‹#›</a:t>
            </a:fld>
            <a:endParaRPr lang="en-US"/>
          </a:p>
        </p:txBody>
      </p:sp>
    </p:spTree>
    <p:extLst>
      <p:ext uri="{BB962C8B-B14F-4D97-AF65-F5344CB8AC3E}">
        <p14:creationId xmlns:p14="http://schemas.microsoft.com/office/powerpoint/2010/main" val="28028616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jpg"/></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jpg"/></Relationships>
</file>

<file path=ppt/slides/_rels/slide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2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B8DE698-1167-45B1-9AF3-E9D5F695E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74621" y="926324"/>
            <a:ext cx="1591235" cy="1591235"/>
          </a:xfrm>
          <a:prstGeom prst="rect">
            <a:avLst/>
          </a:prstGeom>
        </p:spPr>
      </p:pic>
      <p:sp>
        <p:nvSpPr>
          <p:cNvPr id="10" name="Title 8">
            <a:extLst>
              <a:ext uri="{FF2B5EF4-FFF2-40B4-BE49-F238E27FC236}">
                <a16:creationId xmlns:a16="http://schemas.microsoft.com/office/drawing/2014/main" id="{98DACDD1-D460-455F-BB36-8B26009604A2}"/>
              </a:ext>
            </a:extLst>
          </p:cNvPr>
          <p:cNvSpPr>
            <a:spLocks noGrp="1"/>
          </p:cNvSpPr>
          <p:nvPr>
            <p:ph type="ctrTitle"/>
          </p:nvPr>
        </p:nvSpPr>
        <p:spPr>
          <a:xfrm>
            <a:off x="5795680" y="2024275"/>
            <a:ext cx="4078941" cy="421991"/>
          </a:xfrm>
        </p:spPr>
        <p:txBody>
          <a:bodyPr>
            <a:noAutofit/>
          </a:bodyPr>
          <a:lstStyle/>
          <a:p>
            <a:pPr algn="r"/>
            <a:r>
              <a:rPr lang="en-US" sz="2000" b="1" i="1" dirty="0">
                <a:solidFill>
                  <a:srgbClr val="002060"/>
                </a:solidFill>
                <a:latin typeface="Lucida Fax" panose="02060602050505020204" pitchFamily="18" charset="0"/>
              </a:rPr>
              <a:t>Faculty of Engineering </a:t>
            </a:r>
          </a:p>
        </p:txBody>
      </p:sp>
      <p:sp>
        <p:nvSpPr>
          <p:cNvPr id="11" name="Subtitle 2">
            <a:extLst>
              <a:ext uri="{FF2B5EF4-FFF2-40B4-BE49-F238E27FC236}">
                <a16:creationId xmlns:a16="http://schemas.microsoft.com/office/drawing/2014/main" id="{6193B609-291F-4C71-A41D-9056A7FFED79}"/>
              </a:ext>
            </a:extLst>
          </p:cNvPr>
          <p:cNvSpPr>
            <a:spLocks noGrp="1"/>
          </p:cNvSpPr>
          <p:nvPr>
            <p:ph type="subTitle" idx="1"/>
          </p:nvPr>
        </p:nvSpPr>
        <p:spPr>
          <a:xfrm>
            <a:off x="4325471" y="1041338"/>
            <a:ext cx="5549150" cy="967735"/>
          </a:xfrm>
        </p:spPr>
        <p:txBody>
          <a:bodyPr>
            <a:normAutofit/>
          </a:bodyPr>
          <a:lstStyle/>
          <a:p>
            <a:pPr algn="r"/>
            <a:r>
              <a:rPr lang="en-US" sz="2800" b="1" i="1" dirty="0">
                <a:solidFill>
                  <a:srgbClr val="002060"/>
                </a:solidFill>
                <a:latin typeface="Lucida Fax" panose="02060602050505020204" pitchFamily="18" charset="0"/>
                <a:cs typeface="Arial" panose="020B0604020202020204" pitchFamily="34" charset="0"/>
              </a:rPr>
              <a:t>American International University-Bangladesh(AIUB)</a:t>
            </a:r>
          </a:p>
        </p:txBody>
      </p:sp>
      <p:sp>
        <p:nvSpPr>
          <p:cNvPr id="12" name="TextBox 11">
            <a:extLst>
              <a:ext uri="{FF2B5EF4-FFF2-40B4-BE49-F238E27FC236}">
                <a16:creationId xmlns:a16="http://schemas.microsoft.com/office/drawing/2014/main" id="{F21F1F41-21E0-43A8-976F-D70BB1891E1D}"/>
              </a:ext>
            </a:extLst>
          </p:cNvPr>
          <p:cNvSpPr txBox="1"/>
          <p:nvPr/>
        </p:nvSpPr>
        <p:spPr>
          <a:xfrm>
            <a:off x="4176061" y="2516230"/>
            <a:ext cx="5983939" cy="369332"/>
          </a:xfrm>
          <a:prstGeom prst="rect">
            <a:avLst/>
          </a:prstGeom>
          <a:noFill/>
        </p:spPr>
        <p:txBody>
          <a:bodyPr wrap="square" rtlCol="0">
            <a:spAutoFit/>
          </a:bodyPr>
          <a:lstStyle/>
          <a:p>
            <a:r>
              <a:rPr lang="en-US" b="1" i="1" dirty="0">
                <a:solidFill>
                  <a:srgbClr val="002060"/>
                </a:solidFill>
                <a:latin typeface="Lucida Fax" panose="02060602050505020204" pitchFamily="18" charset="0"/>
              </a:rPr>
              <a:t>INTRODUCTION TO ELECTRICAL CIRCUITS LAB</a:t>
            </a:r>
          </a:p>
        </p:txBody>
      </p:sp>
      <p:graphicFrame>
        <p:nvGraphicFramePr>
          <p:cNvPr id="13" name="Table 13">
            <a:extLst>
              <a:ext uri="{FF2B5EF4-FFF2-40B4-BE49-F238E27FC236}">
                <a16:creationId xmlns:a16="http://schemas.microsoft.com/office/drawing/2014/main" id="{89DF610B-4481-4A5F-857F-5BC3E7EE55F8}"/>
              </a:ext>
            </a:extLst>
          </p:cNvPr>
          <p:cNvGraphicFramePr>
            <a:graphicFrameLocks noGrp="1"/>
          </p:cNvGraphicFramePr>
          <p:nvPr>
            <p:extLst>
              <p:ext uri="{D42A27DB-BD31-4B8C-83A1-F6EECF244321}">
                <p14:modId xmlns:p14="http://schemas.microsoft.com/office/powerpoint/2010/main" val="2314391369"/>
              </p:ext>
            </p:extLst>
          </p:nvPr>
        </p:nvGraphicFramePr>
        <p:xfrm>
          <a:off x="2032000" y="3963729"/>
          <a:ext cx="8128000" cy="2494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650628286"/>
                    </a:ext>
                  </a:extLst>
                </a:gridCol>
                <a:gridCol w="4064000">
                  <a:extLst>
                    <a:ext uri="{9D8B030D-6E8A-4147-A177-3AD203B41FA5}">
                      <a16:colId xmlns:a16="http://schemas.microsoft.com/office/drawing/2014/main" val="2686850159"/>
                    </a:ext>
                  </a:extLst>
                </a:gridCol>
              </a:tblGrid>
              <a:tr h="370840">
                <a:tc>
                  <a:txBody>
                    <a:bodyPr/>
                    <a:lstStyle/>
                    <a:p>
                      <a:r>
                        <a:rPr lang="en-US" dirty="0"/>
                        <a:t>Name</a:t>
                      </a:r>
                    </a:p>
                  </a:txBody>
                  <a:tcPr/>
                </a:tc>
                <a:tc>
                  <a:txBody>
                    <a:bodyPr/>
                    <a:lstStyle/>
                    <a:p>
                      <a:r>
                        <a:rPr lang="en-US" dirty="0"/>
                        <a:t>Student ID</a:t>
                      </a:r>
                    </a:p>
                  </a:txBody>
                  <a:tcPr/>
                </a:tc>
                <a:extLst>
                  <a:ext uri="{0D108BD9-81ED-4DB2-BD59-A6C34878D82A}">
                    <a16:rowId xmlns:a16="http://schemas.microsoft.com/office/drawing/2014/main" val="2163736701"/>
                  </a:ext>
                </a:extLst>
              </a:tr>
              <a:tr h="370840">
                <a:tc>
                  <a:txBody>
                    <a:bodyPr/>
                    <a:lstStyle/>
                    <a:p>
                      <a:pPr marL="342900" indent="-342900">
                        <a:buAutoNum type="arabicPeriod"/>
                      </a:pPr>
                      <a:r>
                        <a:rPr lang="en-US" sz="1800" b="0" i="0" dirty="0">
                          <a:solidFill>
                            <a:schemeClr val="tx1"/>
                          </a:solidFill>
                          <a:latin typeface="Times New Roman"/>
                          <a:cs typeface="Times New Roman"/>
                        </a:rPr>
                        <a:t>Faysal Taher Sani</a:t>
                      </a:r>
                    </a:p>
                  </a:txBody>
                  <a:tcPr/>
                </a:tc>
                <a:tc>
                  <a:txBody>
                    <a:bodyPr/>
                    <a:lstStyle/>
                    <a:p>
                      <a:r>
                        <a:rPr lang="en-US" sz="1800" b="0" i="0" dirty="0">
                          <a:solidFill>
                            <a:schemeClr val="tx1"/>
                          </a:solidFill>
                          <a:latin typeface="Times New Roman" panose="02020603050405020304" pitchFamily="18" charset="0"/>
                          <a:cs typeface="Times New Roman" panose="02020603050405020304" pitchFamily="18" charset="0"/>
                        </a:rPr>
                        <a:t>22-47586-2</a:t>
                      </a:r>
                    </a:p>
                  </a:txBody>
                  <a:tcPr/>
                </a:tc>
                <a:extLst>
                  <a:ext uri="{0D108BD9-81ED-4DB2-BD59-A6C34878D82A}">
                    <a16:rowId xmlns:a16="http://schemas.microsoft.com/office/drawing/2014/main" val="3702567932"/>
                  </a:ext>
                </a:extLst>
              </a:tr>
              <a:tr h="370840">
                <a:tc>
                  <a:txBody>
                    <a:bodyPr/>
                    <a:lstStyle/>
                    <a:p>
                      <a:r>
                        <a:rPr lang="en-US" sz="1800" b="0" i="0" dirty="0">
                          <a:solidFill>
                            <a:schemeClr val="tx1"/>
                          </a:solidFill>
                          <a:latin typeface="Times New Roman"/>
                          <a:cs typeface="Times New Roman"/>
                        </a:rPr>
                        <a:t>2.MD. Mehedi Hasan </a:t>
                      </a:r>
                      <a:r>
                        <a:rPr lang="en-US" sz="1800" b="0" i="0" dirty="0" err="1">
                          <a:solidFill>
                            <a:schemeClr val="tx1"/>
                          </a:solidFill>
                          <a:latin typeface="Times New Roman"/>
                          <a:cs typeface="Times New Roman"/>
                        </a:rPr>
                        <a:t>Abir</a:t>
                      </a:r>
                      <a:endParaRPr lang="en-US" sz="1800" b="0" i="0" dirty="0">
                        <a:solidFill>
                          <a:schemeClr val="tx1"/>
                        </a:solidFill>
                        <a:latin typeface="Times New Roman"/>
                        <a:cs typeface="Times New Roman"/>
                      </a:endParaRPr>
                    </a:p>
                  </a:txBody>
                  <a:tcPr/>
                </a:tc>
                <a:tc>
                  <a:txBody>
                    <a:bodyPr/>
                    <a:lstStyle/>
                    <a:p>
                      <a:r>
                        <a:rPr lang="en-US" sz="1800" b="0" i="0" dirty="0">
                          <a:solidFill>
                            <a:schemeClr val="tx1"/>
                          </a:solidFill>
                          <a:latin typeface="Times New Roman" panose="02020603050405020304" pitchFamily="18" charset="0"/>
                          <a:cs typeface="Times New Roman" panose="02020603050405020304" pitchFamily="18" charset="0"/>
                        </a:rPr>
                        <a:t>23-50939-1</a:t>
                      </a:r>
                    </a:p>
                  </a:txBody>
                  <a:tcPr/>
                </a:tc>
                <a:extLst>
                  <a:ext uri="{0D108BD9-81ED-4DB2-BD59-A6C34878D82A}">
                    <a16:rowId xmlns:a16="http://schemas.microsoft.com/office/drawing/2014/main" val="909517977"/>
                  </a:ext>
                </a:extLst>
              </a:tr>
              <a:tr h="370840">
                <a:tc>
                  <a:txBody>
                    <a:bodyPr/>
                    <a:lstStyle/>
                    <a:p>
                      <a:r>
                        <a:rPr lang="en-US" sz="1800" b="0" i="0" dirty="0">
                          <a:solidFill>
                            <a:schemeClr val="tx1"/>
                          </a:solidFill>
                          <a:latin typeface="Times New Roman"/>
                          <a:cs typeface="Times New Roman"/>
                        </a:rPr>
                        <a:t>3.Fahad Hassan Fahim</a:t>
                      </a:r>
                    </a:p>
                  </a:txBody>
                  <a:tcPr/>
                </a:tc>
                <a:tc>
                  <a:txBody>
                    <a:bodyPr/>
                    <a:lstStyle/>
                    <a:p>
                      <a:r>
                        <a:rPr lang="en-US" sz="1800" b="0" i="0" dirty="0">
                          <a:solidFill>
                            <a:schemeClr val="tx1"/>
                          </a:solidFill>
                          <a:latin typeface="Times New Roman" panose="02020603050405020304" pitchFamily="18" charset="0"/>
                          <a:cs typeface="Times New Roman" panose="02020603050405020304" pitchFamily="18" charset="0"/>
                        </a:rPr>
                        <a:t>23-50940-1</a:t>
                      </a:r>
                    </a:p>
                  </a:txBody>
                  <a:tcPr/>
                </a:tc>
                <a:extLst>
                  <a:ext uri="{0D108BD9-81ED-4DB2-BD59-A6C34878D82A}">
                    <a16:rowId xmlns:a16="http://schemas.microsoft.com/office/drawing/2014/main" val="3072906579"/>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sz="1800" b="0" i="0" dirty="0">
                          <a:solidFill>
                            <a:schemeClr val="tx1"/>
                          </a:solidFill>
                          <a:latin typeface="Times New Roman"/>
                          <a:cs typeface="Times New Roman"/>
                        </a:rPr>
                        <a:t>4.Mahabub </a:t>
                      </a:r>
                      <a:r>
                        <a:rPr lang="en-US" sz="1800" b="0" i="0" dirty="0" err="1">
                          <a:solidFill>
                            <a:schemeClr val="tx1"/>
                          </a:solidFill>
                          <a:latin typeface="Times New Roman"/>
                          <a:cs typeface="Times New Roman"/>
                        </a:rPr>
                        <a:t>Hayath</a:t>
                      </a:r>
                      <a:r>
                        <a:rPr lang="en-US" sz="1800" b="0" i="0" dirty="0">
                          <a:solidFill>
                            <a:schemeClr val="tx1"/>
                          </a:solidFill>
                          <a:latin typeface="Times New Roman"/>
                          <a:cs typeface="Times New Roman"/>
                        </a:rPr>
                        <a:t> </a:t>
                      </a:r>
                      <a:r>
                        <a:rPr lang="en-US" sz="1800" b="0" i="0" dirty="0" err="1">
                          <a:solidFill>
                            <a:schemeClr val="tx1"/>
                          </a:solidFill>
                          <a:latin typeface="Times New Roman"/>
                          <a:cs typeface="Times New Roman"/>
                        </a:rPr>
                        <a:t>Mashuk</a:t>
                      </a:r>
                      <a:endParaRPr lang="en-US" sz="1800" b="0" i="0" dirty="0">
                        <a:solidFill>
                          <a:schemeClr val="tx1"/>
                        </a:solidFill>
                        <a:latin typeface="Times New Roman"/>
                        <a:cs typeface="Times New Roman"/>
                      </a:endParaRPr>
                    </a:p>
                  </a:txBody>
                  <a:tcPr/>
                </a:tc>
                <a:tc>
                  <a:txBody>
                    <a:bodyPr/>
                    <a:lstStyle/>
                    <a:p>
                      <a:r>
                        <a:rPr lang="en-US" sz="1800" b="0" i="0" dirty="0">
                          <a:solidFill>
                            <a:schemeClr val="tx1"/>
                          </a:solidFill>
                          <a:latin typeface="Times New Roman" panose="02020603050405020304" pitchFamily="18" charset="0"/>
                          <a:cs typeface="Times New Roman" panose="02020603050405020304" pitchFamily="18" charset="0"/>
                        </a:rPr>
                        <a:t>23-50966-1</a:t>
                      </a:r>
                    </a:p>
                  </a:txBody>
                  <a:tcPr/>
                </a:tc>
                <a:extLst>
                  <a:ext uri="{0D108BD9-81ED-4DB2-BD59-A6C34878D82A}">
                    <a16:rowId xmlns:a16="http://schemas.microsoft.com/office/drawing/2014/main" val="118759630"/>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sz="1800" b="0" i="0" dirty="0">
                          <a:solidFill>
                            <a:schemeClr val="tx1"/>
                          </a:solidFill>
                          <a:latin typeface="Times New Roman"/>
                          <a:cs typeface="Times New Roman"/>
                        </a:rPr>
                        <a:t>5.Nafiur Rahman </a:t>
                      </a:r>
                      <a:r>
                        <a:rPr lang="en-US" sz="1800" b="0" i="0" dirty="0" err="1">
                          <a:solidFill>
                            <a:schemeClr val="tx1"/>
                          </a:solidFill>
                          <a:latin typeface="Times New Roman"/>
                          <a:cs typeface="Times New Roman"/>
                        </a:rPr>
                        <a:t>Nirob</a:t>
                      </a:r>
                      <a:endParaRPr lang="en-US" sz="1800" b="0" i="0" dirty="0">
                        <a:solidFill>
                          <a:schemeClr val="tx1"/>
                        </a:solidFill>
                        <a:latin typeface="Times New Roman"/>
                        <a:cs typeface="Times New Roman"/>
                      </a:endParaRPr>
                    </a:p>
                    <a:p>
                      <a:pPr marL="0" marR="0" lvl="0" indent="0" algn="l" rtl="0" eaLnBrk="1" fontAlgn="auto" latinLnBrk="0" hangingPunct="1">
                        <a:lnSpc>
                          <a:spcPct val="100000"/>
                        </a:lnSpc>
                        <a:spcBef>
                          <a:spcPts val="0"/>
                        </a:spcBef>
                        <a:spcAft>
                          <a:spcPts val="0"/>
                        </a:spcAft>
                        <a:buClrTx/>
                        <a:buSzTx/>
                        <a:buFontTx/>
                        <a:buNone/>
                      </a:pPr>
                      <a:r>
                        <a:rPr lang="en-US" sz="1800" b="0" i="0" dirty="0">
                          <a:solidFill>
                            <a:schemeClr val="tx1"/>
                          </a:solidFill>
                          <a:latin typeface="Times New Roman"/>
                          <a:cs typeface="Times New Roman"/>
                        </a:rPr>
                        <a:t>6.Saidur Rahman </a:t>
                      </a:r>
                    </a:p>
                  </a:txBody>
                  <a:tcPr/>
                </a:tc>
                <a:tc>
                  <a:txBody>
                    <a:bodyPr/>
                    <a:lstStyle/>
                    <a:p>
                      <a:r>
                        <a:rPr lang="en-US" sz="1800" b="0" i="0" dirty="0">
                          <a:solidFill>
                            <a:schemeClr val="tx1"/>
                          </a:solidFill>
                          <a:latin typeface="Times New Roman" panose="02020603050405020304" pitchFamily="18" charset="0"/>
                          <a:cs typeface="Times New Roman" panose="02020603050405020304" pitchFamily="18" charset="0"/>
                        </a:rPr>
                        <a:t>23-50991-1</a:t>
                      </a:r>
                    </a:p>
                    <a:p>
                      <a:r>
                        <a:rPr lang="en-US" sz="1800" b="0" i="0" dirty="0">
                          <a:solidFill>
                            <a:schemeClr val="tx1"/>
                          </a:solidFill>
                          <a:latin typeface="Times New Roman" panose="02020603050405020304" pitchFamily="18" charset="0"/>
                          <a:cs typeface="Times New Roman" panose="02020603050405020304" pitchFamily="18" charset="0"/>
                        </a:rPr>
                        <a:t>23-51985-2</a:t>
                      </a:r>
                    </a:p>
                  </a:txBody>
                  <a:tcPr/>
                </a:tc>
                <a:extLst>
                  <a:ext uri="{0D108BD9-81ED-4DB2-BD59-A6C34878D82A}">
                    <a16:rowId xmlns:a16="http://schemas.microsoft.com/office/drawing/2014/main" val="859808558"/>
                  </a:ext>
                </a:extLst>
              </a:tr>
            </a:tbl>
          </a:graphicData>
        </a:graphic>
      </p:graphicFrame>
      <p:sp>
        <p:nvSpPr>
          <p:cNvPr id="14" name="TextBox 13">
            <a:extLst>
              <a:ext uri="{FF2B5EF4-FFF2-40B4-BE49-F238E27FC236}">
                <a16:creationId xmlns:a16="http://schemas.microsoft.com/office/drawing/2014/main" id="{59928915-93BD-4D04-A9DE-B81E908927E3}"/>
              </a:ext>
            </a:extLst>
          </p:cNvPr>
          <p:cNvSpPr txBox="1"/>
          <p:nvPr/>
        </p:nvSpPr>
        <p:spPr>
          <a:xfrm>
            <a:off x="2032000" y="3429000"/>
            <a:ext cx="2293471" cy="369332"/>
          </a:xfrm>
          <a:prstGeom prst="rect">
            <a:avLst/>
          </a:prstGeom>
          <a:noFill/>
        </p:spPr>
        <p:txBody>
          <a:bodyPr wrap="square" lIns="91440" tIns="45720" rIns="91440" bIns="45720" rtlCol="0" anchor="t">
            <a:spAutoFit/>
          </a:bodyPr>
          <a:lstStyle/>
          <a:p>
            <a:r>
              <a:rPr lang="en-US" b="1" i="1" dirty="0">
                <a:solidFill>
                  <a:srgbClr val="002060"/>
                </a:solidFill>
                <a:latin typeface="Lucida Fax"/>
              </a:rPr>
              <a:t>Group: 8,  Sec: O</a:t>
            </a:r>
          </a:p>
        </p:txBody>
      </p:sp>
      <p:sp>
        <p:nvSpPr>
          <p:cNvPr id="15" name="TextBox 14">
            <a:extLst>
              <a:ext uri="{FF2B5EF4-FFF2-40B4-BE49-F238E27FC236}">
                <a16:creationId xmlns:a16="http://schemas.microsoft.com/office/drawing/2014/main" id="{FFD95F8B-8549-4713-848C-DD3D11786D67}"/>
              </a:ext>
            </a:extLst>
          </p:cNvPr>
          <p:cNvSpPr txBox="1"/>
          <p:nvPr/>
        </p:nvSpPr>
        <p:spPr>
          <a:xfrm>
            <a:off x="4684806" y="2995543"/>
            <a:ext cx="6096000" cy="907941"/>
          </a:xfrm>
          <a:prstGeom prst="rect">
            <a:avLst/>
          </a:prstGeom>
          <a:noFill/>
        </p:spPr>
        <p:txBody>
          <a:bodyPr wrap="square">
            <a:spAutoFit/>
          </a:bodyPr>
          <a:lstStyle/>
          <a:p>
            <a:r>
              <a:rPr lang="en-US" b="1" i="1" dirty="0">
                <a:solidFill>
                  <a:srgbClr val="002060"/>
                </a:solidFill>
                <a:latin typeface="Lucida Fax" panose="02060602050505020204" pitchFamily="18" charset="0"/>
              </a:rPr>
              <a:t>Course Instructor: </a:t>
            </a:r>
            <a:r>
              <a:rPr lang="en-US" b="1" i="1" dirty="0">
                <a:solidFill>
                  <a:schemeClr val="accent1">
                    <a:lumMod val="50000"/>
                  </a:schemeClr>
                </a:solidFill>
              </a:rPr>
              <a:t>Md Sajid Hossain</a:t>
            </a:r>
          </a:p>
          <a:p>
            <a:endParaRPr lang="en-US" sz="1700" i="1" dirty="0">
              <a:solidFill>
                <a:srgbClr val="002060"/>
              </a:solidFill>
              <a:effectLst/>
              <a:latin typeface="Lucida Fax" panose="02060602050505020204" pitchFamily="18" charset="0"/>
              <a:ea typeface="Times New Roman" panose="02020603050405020304" pitchFamily="18" charset="0"/>
            </a:endParaRPr>
          </a:p>
          <a:p>
            <a:endParaRPr lang="en-US" b="1" i="1" dirty="0">
              <a:solidFill>
                <a:srgbClr val="002060"/>
              </a:solidFill>
              <a:latin typeface="Lucida Fax" panose="02060602050505020204" pitchFamily="18" charset="0"/>
            </a:endParaRPr>
          </a:p>
        </p:txBody>
      </p:sp>
    </p:spTree>
    <p:extLst>
      <p:ext uri="{BB962C8B-B14F-4D97-AF65-F5344CB8AC3E}">
        <p14:creationId xmlns:p14="http://schemas.microsoft.com/office/powerpoint/2010/main" val="1711291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arn(inVertical)">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bldP spid="12" grpId="0"/>
      <p:bldP spid="14"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prstClr val="black"/>
              <a:schemeClr val="accent5">
                <a:tint val="45000"/>
                <a:satMod val="400000"/>
              </a:schemeClr>
            </a:duotone>
            <a:extLst>
              <a:ext uri="{BEBA8EAE-BF5A-486C-A8C5-ECC9F3942E4B}">
                <a14:imgProps xmlns:a14="http://schemas.microsoft.com/office/drawing/2010/main">
                  <a14:imgLayer r:embed="rId3">
                    <a14:imgEffect>
                      <a14:artisticMosiaicBubbles trans="11000" pressure="39"/>
                    </a14:imgEffect>
                    <a14:imgEffect>
                      <a14:saturation sat="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E9D4B7-30B4-4AB4-BD61-5AC73CA8CA3A}"/>
              </a:ext>
            </a:extLst>
          </p:cNvPr>
          <p:cNvSpPr txBox="1"/>
          <p:nvPr/>
        </p:nvSpPr>
        <p:spPr>
          <a:xfrm>
            <a:off x="3992449" y="335132"/>
            <a:ext cx="2646610" cy="646331"/>
          </a:xfrm>
          <a:prstGeom prst="rect">
            <a:avLst/>
          </a:prstGeom>
          <a:noFill/>
        </p:spPr>
        <p:txBody>
          <a:bodyPr wrap="square" rtlCol="0">
            <a:spAutoFit/>
          </a:bodyPr>
          <a:lstStyle/>
          <a:p>
            <a:r>
              <a:rPr lang="en-US" sz="3600" dirty="0">
                <a:highlight>
                  <a:srgbClr val="C0C0C0"/>
                </a:highlight>
                <a:latin typeface="Times New Roman" panose="02020603050405020304" pitchFamily="18" charset="0"/>
                <a:cs typeface="Times New Roman" panose="02020603050405020304" pitchFamily="18" charset="0"/>
              </a:rPr>
              <a:t>Calculation:</a:t>
            </a:r>
          </a:p>
        </p:txBody>
      </p:sp>
      <p:sp>
        <p:nvSpPr>
          <p:cNvPr id="5" name="TextBox 4">
            <a:extLst>
              <a:ext uri="{FF2B5EF4-FFF2-40B4-BE49-F238E27FC236}">
                <a16:creationId xmlns:a16="http://schemas.microsoft.com/office/drawing/2014/main" id="{814E9B39-E6DF-40FA-AE1C-675B79D9C2C4}"/>
              </a:ext>
            </a:extLst>
          </p:cNvPr>
          <p:cNvSpPr txBox="1"/>
          <p:nvPr/>
        </p:nvSpPr>
        <p:spPr>
          <a:xfrm>
            <a:off x="2944434" y="1192926"/>
            <a:ext cx="6094926" cy="461665"/>
          </a:xfrm>
          <a:prstGeom prst="rect">
            <a:avLst/>
          </a:prstGeom>
          <a:noFill/>
        </p:spPr>
        <p:txBody>
          <a:bodyPr wrap="square">
            <a:spAutoFit/>
          </a:bodyPr>
          <a:lstStyle/>
          <a:p>
            <a:pPr marL="296545" marR="0">
              <a:spcBef>
                <a:spcPts val="0"/>
              </a:spcBef>
              <a:spcAft>
                <a:spcPts val="0"/>
              </a:spcAft>
            </a:pPr>
            <a:r>
              <a:rPr lang="en-US" sz="2400" b="1" dirty="0">
                <a:solidFill>
                  <a:srgbClr val="0000CC"/>
                </a:solidFill>
                <a:effectLst/>
                <a:latin typeface="Times New Roman" panose="02020603050405020304" pitchFamily="18" charset="0"/>
                <a:ea typeface="Times New Roman" panose="02020603050405020304" pitchFamily="18" charset="0"/>
              </a:rPr>
              <a:t>Charging</a:t>
            </a:r>
            <a:r>
              <a:rPr lang="en-US" sz="2400" b="1" spc="-20" dirty="0">
                <a:solidFill>
                  <a:srgbClr val="0000CC"/>
                </a:solidFill>
                <a:effectLst/>
                <a:latin typeface="Times New Roman" panose="02020603050405020304" pitchFamily="18" charset="0"/>
                <a:ea typeface="Times New Roman" panose="02020603050405020304" pitchFamily="18" charset="0"/>
              </a:rPr>
              <a:t> </a:t>
            </a:r>
            <a:r>
              <a:rPr lang="en-US" sz="2400" b="1" spc="-10" dirty="0">
                <a:solidFill>
                  <a:srgbClr val="0000CC"/>
                </a:solidFill>
                <a:effectLst/>
                <a:latin typeface="Times New Roman" panose="02020603050405020304" pitchFamily="18" charset="0"/>
                <a:ea typeface="Times New Roman" panose="02020603050405020304" pitchFamily="18" charset="0"/>
              </a:rPr>
              <a:t>Mode:</a:t>
            </a:r>
            <a:endParaRPr lang="en-US" sz="2400" b="1" dirty="0">
              <a:effectLst/>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035AA5F-DC58-4FA9-90AB-870A9709B14E}"/>
              </a:ext>
            </a:extLst>
          </p:cNvPr>
          <p:cNvSpPr txBox="1"/>
          <p:nvPr/>
        </p:nvSpPr>
        <p:spPr>
          <a:xfrm>
            <a:off x="3136005" y="1717947"/>
            <a:ext cx="8776954" cy="5351786"/>
          </a:xfrm>
          <a:prstGeom prst="rect">
            <a:avLst/>
          </a:prstGeom>
          <a:noFill/>
        </p:spPr>
        <p:txBody>
          <a:bodyPr wrap="square">
            <a:spAutoFit/>
          </a:bodyPr>
          <a:lstStyle/>
          <a:p>
            <a:pPr marL="139700">
              <a:spcBef>
                <a:spcPts val="5"/>
              </a:spcBef>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τ</a:t>
            </a:r>
            <a:r>
              <a:rPr lang="en-US" sz="2000" b="1" spc="40" dirty="0">
                <a:effectLst/>
                <a:latin typeface="Times New Roman" panose="02020603050405020304" pitchFamily="18" charset="0"/>
                <a:ea typeface="Cambria Math"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(R</a:t>
            </a:r>
            <a:r>
              <a:rPr lang="en-US" sz="2000" b="1"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x</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C)</a:t>
            </a:r>
          </a:p>
          <a:p>
            <a:pPr marL="139700" marR="0">
              <a:spcBef>
                <a:spcPts val="5"/>
              </a:spcBef>
              <a:spcAft>
                <a:spcPts val="0"/>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1.2×2200mF  </a:t>
            </a:r>
          </a:p>
          <a:p>
            <a:pPr marL="139700" marR="0">
              <a:spcBef>
                <a:spcPts val="5"/>
              </a:spcBef>
              <a:spcAft>
                <a:spcPts val="0"/>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139700" marR="0">
              <a:lnSpc>
                <a:spcPts val="1375"/>
              </a:lnSpc>
              <a:spcBef>
                <a:spcPts val="0"/>
              </a:spcBef>
              <a:spcAft>
                <a:spcPts val="0"/>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 </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.2</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spc="-5" dirty="0">
                <a:latin typeface="Times New Roman" panose="02020603050405020304" pitchFamily="18" charset="0"/>
                <a:ea typeface="Times New Roman" panose="02020603050405020304" pitchFamily="18" charset="0"/>
                <a:cs typeface="Times New Roman" panose="02020603050405020304" pitchFamily="18" charset="0"/>
              </a:rPr>
              <a:t>2200</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10</a:t>
            </a:r>
            <a:r>
              <a:rPr lang="en-US" sz="2000" b="1" baseline="30000" dirty="0">
                <a:effectLst/>
                <a:latin typeface="Times New Roman" panose="02020603050405020304" pitchFamily="18" charset="0"/>
                <a:ea typeface="Times New Roman" panose="02020603050405020304" pitchFamily="18" charset="0"/>
                <a:cs typeface="Times New Roman" panose="02020603050405020304" pitchFamily="18" charset="0"/>
              </a:rPr>
              <a:t>-3                                                                     </a:t>
            </a:r>
          </a:p>
          <a:p>
            <a:pPr marL="139700" marR="0">
              <a:lnSpc>
                <a:spcPts val="1375"/>
              </a:lnSpc>
              <a:spcBef>
                <a:spcPts val="0"/>
              </a:spcBef>
              <a:spcAft>
                <a:spcPts val="0"/>
              </a:spcAft>
            </a:pPr>
            <a:endPar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spc="-5" dirty="0">
                <a:latin typeface="Times New Roman" panose="02020603050405020304" pitchFamily="18" charset="0"/>
                <a:ea typeface="Times New Roman" panose="02020603050405020304" pitchFamily="18" charset="0"/>
                <a:cs typeface="Times New Roman" panose="02020603050405020304" pitchFamily="18" charset="0"/>
              </a:rPr>
              <a:t>2.64 sec</a:t>
            </a:r>
            <a:r>
              <a:rPr lang="en-US" sz="2000" b="1" spc="-5" dirty="0">
                <a:latin typeface="Times New Roman" panose="02020603050405020304" pitchFamily="18" charset="0"/>
                <a:ea typeface="Times New Roman" panose="02020603050405020304" pitchFamily="18" charset="0"/>
              </a:rPr>
              <a:t>.</a:t>
            </a:r>
          </a:p>
          <a:p>
            <a:pPr marL="139700" marR="0">
              <a:lnSpc>
                <a:spcPts val="1375"/>
              </a:lnSpc>
              <a:spcBef>
                <a:spcPts val="0"/>
              </a:spcBef>
              <a:spcAft>
                <a:spcPts val="0"/>
              </a:spcAft>
            </a:pPr>
            <a:endParaRPr lang="en-US" sz="2400" b="1" spc="-5" dirty="0">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400" b="1" spc="-5" dirty="0">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 Full Charging;</a:t>
            </a:r>
          </a:p>
          <a:p>
            <a:pPr marL="139700" marR="0">
              <a:lnSpc>
                <a:spcPts val="1375"/>
              </a:lnSpc>
              <a:spcBef>
                <a:spcPts val="0"/>
              </a:spcBef>
              <a:spcAft>
                <a:spcPts val="0"/>
              </a:spcAft>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5</a:t>
            </a:r>
            <a:r>
              <a:rPr lang="en-US" sz="2400" b="1" dirty="0">
                <a:effectLst/>
                <a:latin typeface="Times New Roman" panose="02020603050405020304" pitchFamily="18" charset="0"/>
                <a:ea typeface="Cambria Math" panose="02040503050406030204" pitchFamily="18" charset="0"/>
                <a:cs typeface="Times New Roman" panose="02020603050405020304" pitchFamily="18" charset="0"/>
              </a:rPr>
              <a:t> 𝑟=5</a:t>
            </a: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2400" b="1" dirty="0">
                <a:effectLst/>
                <a:latin typeface="Times New Roman" panose="02020603050405020304" pitchFamily="18" charset="0"/>
                <a:ea typeface="Cambria Math" panose="02040503050406030204" pitchFamily="18" charset="0"/>
                <a:cs typeface="Times New Roman" panose="02020603050405020304" pitchFamily="18" charset="0"/>
              </a:rPr>
              <a:t>2.64=13.2Sec</a:t>
            </a:r>
            <a:endParaRPr lang="en-US" sz="2400" b="1" spc="-5" dirty="0">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endParaRPr lang="en-US" sz="2400" spc="-5" dirty="0">
              <a:solidFill>
                <a:srgbClr val="002060"/>
              </a:solidFill>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400" b="1" spc="-5" dirty="0">
              <a:solidFill>
                <a:srgbClr val="002060"/>
              </a:solidFill>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r>
              <a:rPr lang="en-US" sz="2400" b="1" spc="-5" dirty="0">
                <a:solidFill>
                  <a:srgbClr val="7030A0"/>
                </a:solidFill>
                <a:latin typeface="Times New Roman" panose="02020603050405020304" pitchFamily="18" charset="0"/>
                <a:ea typeface="Times New Roman" panose="02020603050405020304" pitchFamily="18" charset="0"/>
              </a:rPr>
              <a:t>Discharging Mode</a:t>
            </a:r>
            <a:r>
              <a:rPr lang="en-US" sz="2400" spc="-5" dirty="0">
                <a:solidFill>
                  <a:srgbClr val="7030A0"/>
                </a:solidFill>
                <a:latin typeface="Times New Roman" panose="02020603050405020304" pitchFamily="18" charset="0"/>
                <a:ea typeface="Times New Roman" panose="02020603050405020304" pitchFamily="18" charset="0"/>
              </a:rPr>
              <a:t>:</a:t>
            </a:r>
          </a:p>
          <a:p>
            <a:pPr marL="139700" marR="0">
              <a:lnSpc>
                <a:spcPts val="1375"/>
              </a:lnSpc>
              <a:spcBef>
                <a:spcPts val="0"/>
              </a:spcBef>
              <a:spcAft>
                <a:spcPts val="0"/>
              </a:spcAft>
            </a:pPr>
            <a:endParaRPr lang="en-US" sz="2400" spc="-5" dirty="0">
              <a:solidFill>
                <a:srgbClr val="7030A0"/>
              </a:solidFill>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000" b="1" dirty="0">
                <a:effectLst/>
                <a:latin typeface="Times New Roman" panose="02020603050405020304" pitchFamily="18" charset="0"/>
                <a:ea typeface="Cambria Math" panose="02040503050406030204" pitchFamily="18" charset="0"/>
                <a:cs typeface="Times New Roman" panose="02020603050405020304" pitchFamily="18" charset="0"/>
              </a:rPr>
              <a:t> 𝑟¯</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11</a:t>
            </a: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.2</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spc="5" dirty="0">
                <a:latin typeface="Times New Roman" panose="02020603050405020304" pitchFamily="18" charset="0"/>
                <a:ea typeface="Times New Roman" panose="02020603050405020304" pitchFamily="18" charset="0"/>
                <a:cs typeface="Times New Roman" panose="02020603050405020304" pitchFamily="18" charset="0"/>
              </a:rPr>
              <a:t>+</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1 ) ×2200mF×</a:t>
            </a:r>
            <a:r>
              <a:rPr lang="en-US" sz="2000" b="1"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10</a:t>
            </a:r>
            <a:r>
              <a:rPr lang="en-US" sz="2000" b="1" baseline="30000" dirty="0">
                <a:effectLst/>
                <a:latin typeface="Times New Roman" panose="02020603050405020304" pitchFamily="18" charset="0"/>
                <a:ea typeface="Times New Roman" panose="02020603050405020304" pitchFamily="18" charset="0"/>
                <a:cs typeface="Times New Roman" panose="02020603050405020304" pitchFamily="18" charset="0"/>
              </a:rPr>
              <a:t>-3                                                                     </a:t>
            </a:r>
          </a:p>
          <a:p>
            <a:pPr marL="139700" marR="0">
              <a:lnSpc>
                <a:spcPts val="1375"/>
              </a:lnSpc>
              <a:spcBef>
                <a:spcPts val="0"/>
              </a:spcBef>
              <a:spcAft>
                <a:spcPts val="0"/>
              </a:spcAft>
            </a:pPr>
            <a:endPar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000" b="1" spc="-5" dirty="0">
                <a:latin typeface="Times New Roman" panose="02020603050405020304" pitchFamily="18" charset="0"/>
                <a:ea typeface="Times New Roman" panose="02020603050405020304" pitchFamily="18" charset="0"/>
                <a:cs typeface="Times New Roman" panose="02020603050405020304" pitchFamily="18" charset="0"/>
              </a:rPr>
              <a:t>=24.64 Sec</a:t>
            </a:r>
          </a:p>
          <a:p>
            <a:pPr marL="139700" marR="0">
              <a:lnSpc>
                <a:spcPts val="1375"/>
              </a:lnSpc>
              <a:spcBef>
                <a:spcPts val="0"/>
              </a:spcBef>
              <a:spcAft>
                <a:spcPts val="0"/>
              </a:spcAft>
            </a:pPr>
            <a:endParaRPr lang="en-US" sz="2000" b="1" spc="-5" dirty="0">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400" b="1" spc="-5" dirty="0">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Full Discharging;</a:t>
            </a:r>
          </a:p>
          <a:p>
            <a:pPr marL="139700" marR="0">
              <a:lnSpc>
                <a:spcPts val="1375"/>
              </a:lnSpc>
              <a:spcBef>
                <a:spcPts val="0"/>
              </a:spcBef>
              <a:spcAft>
                <a:spcPts val="0"/>
              </a:spcAft>
            </a:pPr>
            <a:endPar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5</a:t>
            </a:r>
            <a:r>
              <a:rPr lang="en-US" sz="2400" b="1" dirty="0">
                <a:effectLst/>
                <a:latin typeface="Times New Roman" panose="02020603050405020304" pitchFamily="18" charset="0"/>
                <a:ea typeface="Cambria Math" panose="02040503050406030204" pitchFamily="18" charset="0"/>
                <a:cs typeface="Times New Roman" panose="02020603050405020304" pitchFamily="18" charset="0"/>
              </a:rPr>
              <a:t> 𝑟¯=5</a:t>
            </a: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sz="2400" b="1" dirty="0">
                <a:effectLst/>
                <a:latin typeface="Times New Roman" panose="02020603050405020304" pitchFamily="18" charset="0"/>
                <a:ea typeface="Cambria Math" panose="02040503050406030204" pitchFamily="18" charset="0"/>
                <a:cs typeface="Times New Roman" panose="02020603050405020304" pitchFamily="18" charset="0"/>
              </a:rPr>
              <a:t>24.64=123.2Sec</a:t>
            </a:r>
            <a:endParaRPr lang="en-US" sz="2400" b="1" spc="-5" dirty="0">
              <a:latin typeface="Times New Roman" panose="02020603050405020304" pitchFamily="18" charset="0"/>
              <a:ea typeface="Times New Roman" panose="02020603050405020304" pitchFamily="18" charset="0"/>
              <a:cs typeface="Times New Roman" panose="02020603050405020304" pitchFamily="18" charset="0"/>
            </a:endParaRPr>
          </a:p>
          <a:p>
            <a:pPr marL="139700" marR="0">
              <a:lnSpc>
                <a:spcPts val="1375"/>
              </a:lnSpc>
              <a:spcBef>
                <a:spcPts val="0"/>
              </a:spcBef>
              <a:spcAft>
                <a:spcPts val="0"/>
              </a:spcAft>
            </a:pPr>
            <a:endParaRPr lang="en-US" sz="2400" spc="-5" dirty="0">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400" spc="-5" dirty="0">
              <a:latin typeface="Times New Roman" panose="02020603050405020304" pitchFamily="18" charset="0"/>
              <a:ea typeface="Times New Roman" panose="02020603050405020304" pitchFamily="18" charset="0"/>
            </a:endParaRPr>
          </a:p>
          <a:p>
            <a:pPr marL="139700" marR="0">
              <a:lnSpc>
                <a:spcPts val="1375"/>
              </a:lnSpc>
              <a:spcBef>
                <a:spcPts val="0"/>
              </a:spcBef>
              <a:spcAft>
                <a:spcPts val="0"/>
              </a:spcAft>
            </a:pPr>
            <a:endParaRPr lang="en-US"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257642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B350E35-3CF6-4AA9-9B05-AD1B7E951219}"/>
              </a:ext>
            </a:extLst>
          </p:cNvPr>
          <p:cNvSpPr txBox="1"/>
          <p:nvPr/>
        </p:nvSpPr>
        <p:spPr>
          <a:xfrm>
            <a:off x="4620297" y="1175218"/>
            <a:ext cx="2415990" cy="523220"/>
          </a:xfrm>
          <a:prstGeom prst="rect">
            <a:avLst/>
          </a:prstGeom>
          <a:noFill/>
        </p:spPr>
        <p:txBody>
          <a:bodyPr wrap="square">
            <a:spAutoFit/>
          </a:bodyPr>
          <a:lstStyle/>
          <a:p>
            <a:r>
              <a:rPr lang="en-US" sz="2800" b="1" i="1" dirty="0">
                <a:solidFill>
                  <a:srgbClr val="002060"/>
                </a:solidFill>
                <a:latin typeface="Lucida Fax" panose="02060602050505020204" pitchFamily="18" charset="0"/>
              </a:rPr>
              <a:t>Conclusion</a:t>
            </a:r>
            <a:endParaRPr lang="en-US" sz="2800" dirty="0">
              <a:solidFill>
                <a:srgbClr val="002060"/>
              </a:solidFill>
            </a:endParaRPr>
          </a:p>
        </p:txBody>
      </p:sp>
      <p:sp>
        <p:nvSpPr>
          <p:cNvPr id="5" name="Rectangle: Rounded Corners 4">
            <a:extLst>
              <a:ext uri="{FF2B5EF4-FFF2-40B4-BE49-F238E27FC236}">
                <a16:creationId xmlns:a16="http://schemas.microsoft.com/office/drawing/2014/main" id="{DA0AF764-204A-42E4-AA1C-42D196C5841F}"/>
              </a:ext>
            </a:extLst>
          </p:cNvPr>
          <p:cNvSpPr/>
          <p:nvPr/>
        </p:nvSpPr>
        <p:spPr>
          <a:xfrm>
            <a:off x="4328160" y="1175069"/>
            <a:ext cx="2941320" cy="493711"/>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3F7DB0D-38FB-4A26-88C6-1E276B1B7776}"/>
              </a:ext>
            </a:extLst>
          </p:cNvPr>
          <p:cNvSpPr txBox="1"/>
          <p:nvPr/>
        </p:nvSpPr>
        <p:spPr>
          <a:xfrm>
            <a:off x="2574104" y="1820688"/>
            <a:ext cx="6508376" cy="4154984"/>
          </a:xfrm>
          <a:prstGeom prst="rect">
            <a:avLst/>
          </a:prstGeom>
          <a:noFill/>
        </p:spPr>
        <p:txBody>
          <a:bodyPr wrap="square">
            <a:spAutoFit/>
          </a:bodyPr>
          <a:lstStyle/>
          <a:p>
            <a:pPr algn="just"/>
            <a:r>
              <a:rPr lang="en-US" sz="2200" dirty="0">
                <a:solidFill>
                  <a:srgbClr val="002060"/>
                </a:solidFill>
                <a:latin typeface="Lucida Fax" panose="02060602050505020204" pitchFamily="18" charset="0"/>
                <a:cs typeface="Times New Roman" panose="02020603050405020304" pitchFamily="18" charset="0"/>
              </a:rPr>
              <a:t>The charging and discharging of a capacitor in an RC circuit experiment demonstrates the time-dependent behavior of the circuit. During charging, the capacitor voltage increases exponentially, approaching the source voltage. During discharging, the capacitor voltage decreases exponentially. The time constant (τ = R * C)=2.64 s determines the rate of change. This experiment confirms the relationship between time, resistance, and capacitance in an RC circuit.</a:t>
            </a:r>
          </a:p>
        </p:txBody>
      </p:sp>
    </p:spTree>
    <p:extLst>
      <p:ext uri="{BB962C8B-B14F-4D97-AF65-F5344CB8AC3E}">
        <p14:creationId xmlns:p14="http://schemas.microsoft.com/office/powerpoint/2010/main" val="39729954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randombar(horizontal)">
                                      <p:cBhvr>
                                        <p:cTn id="1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32561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4D4F261-7C52-4009-924D-EA9B5A6BD3F0}"/>
              </a:ext>
            </a:extLst>
          </p:cNvPr>
          <p:cNvSpPr txBox="1"/>
          <p:nvPr/>
        </p:nvSpPr>
        <p:spPr>
          <a:xfrm>
            <a:off x="2771480" y="1102935"/>
            <a:ext cx="5165889" cy="553998"/>
          </a:xfrm>
          <a:prstGeom prst="rect">
            <a:avLst/>
          </a:prstGeom>
          <a:noFill/>
        </p:spPr>
        <p:txBody>
          <a:bodyPr wrap="square" rtlCol="0">
            <a:spAutoFit/>
          </a:bodyPr>
          <a:lstStyle/>
          <a:p>
            <a:r>
              <a:rPr lang="en-US" sz="3000" b="1" i="1" u="sng" dirty="0">
                <a:latin typeface="Lucida Fax" panose="02060602050505020204" pitchFamily="18" charset="0"/>
              </a:rPr>
              <a:t>Tittle of the project</a:t>
            </a:r>
          </a:p>
        </p:txBody>
      </p:sp>
      <p:sp>
        <p:nvSpPr>
          <p:cNvPr id="7" name="TextBox 6">
            <a:extLst>
              <a:ext uri="{FF2B5EF4-FFF2-40B4-BE49-F238E27FC236}">
                <a16:creationId xmlns:a16="http://schemas.microsoft.com/office/drawing/2014/main" id="{CEEC13C7-D3CE-4146-93B1-AED527BA2B6D}"/>
              </a:ext>
            </a:extLst>
          </p:cNvPr>
          <p:cNvSpPr txBox="1"/>
          <p:nvPr/>
        </p:nvSpPr>
        <p:spPr>
          <a:xfrm>
            <a:off x="3216112" y="2262433"/>
            <a:ext cx="8661662" cy="2215991"/>
          </a:xfrm>
          <a:prstGeom prst="rect">
            <a:avLst/>
          </a:prstGeom>
          <a:noFill/>
        </p:spPr>
        <p:txBody>
          <a:bodyPr wrap="square" rtlCol="0">
            <a:spAutoFit/>
          </a:bodyPr>
          <a:lstStyle/>
          <a:p>
            <a:r>
              <a:rPr lang="en-US" sz="4000" b="1" i="1" dirty="0">
                <a:solidFill>
                  <a:srgbClr val="002060"/>
                </a:solidFill>
                <a:latin typeface="Lucida Fax" panose="02060602050505020204" pitchFamily="18" charset="0"/>
              </a:rPr>
              <a:t>Charging &amp; </a:t>
            </a:r>
          </a:p>
          <a:p>
            <a:r>
              <a:rPr lang="en-US" sz="4000" b="1" i="1" dirty="0">
                <a:solidFill>
                  <a:srgbClr val="002060"/>
                </a:solidFill>
                <a:latin typeface="Lucida Fax" panose="02060602050505020204" pitchFamily="18" charset="0"/>
              </a:rPr>
              <a:t>Discharging of </a:t>
            </a:r>
          </a:p>
          <a:p>
            <a:r>
              <a:rPr lang="en-US" sz="4000" b="1" i="1" dirty="0">
                <a:solidFill>
                  <a:srgbClr val="002060"/>
                </a:solidFill>
                <a:latin typeface="Lucida Fax" panose="02060602050505020204" pitchFamily="18" charset="0"/>
              </a:rPr>
              <a:t>capacitor for an RC circuit.</a:t>
            </a:r>
            <a:endParaRPr lang="en-US" sz="4000" b="1" i="1" dirty="0">
              <a:solidFill>
                <a:srgbClr val="002060"/>
              </a:solidFill>
              <a:latin typeface="Lucida Fax" panose="020606020505050202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2398610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8" name="Rectangle: Rounded Corners 47">
            <a:extLst>
              <a:ext uri="{FF2B5EF4-FFF2-40B4-BE49-F238E27FC236}">
                <a16:creationId xmlns:a16="http://schemas.microsoft.com/office/drawing/2014/main" id="{B270641E-06A8-43EB-B8FB-043B8D328762}"/>
              </a:ext>
            </a:extLst>
          </p:cNvPr>
          <p:cNvSpPr/>
          <p:nvPr/>
        </p:nvSpPr>
        <p:spPr>
          <a:xfrm>
            <a:off x="650192" y="628535"/>
            <a:ext cx="7645138" cy="880753"/>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
            <a:extLst>
              <a:ext uri="{FF2B5EF4-FFF2-40B4-BE49-F238E27FC236}">
                <a16:creationId xmlns:a16="http://schemas.microsoft.com/office/drawing/2014/main" id="{6F9F0FD8-72B5-4634-9CA5-A0DC0A03CA6B}"/>
              </a:ext>
            </a:extLst>
          </p:cNvPr>
          <p:cNvSpPr>
            <a:spLocks noGrp="1"/>
          </p:cNvSpPr>
          <p:nvPr/>
        </p:nvSpPr>
        <p:spPr>
          <a:xfrm>
            <a:off x="207185" y="697196"/>
            <a:ext cx="8418135" cy="735431"/>
          </a:xfrm>
          <a:prstGeom prst="rect">
            <a:avLst/>
          </a:prstGeom>
        </p:spPr>
        <p:txBody>
          <a:bodyPr vert="horz" lIns="91440" tIns="45720" rIns="91440" bIns="45720" rtlCol="0" anchor="ctr">
            <a:noAutofit/>
          </a:bodyPr>
          <a:lstStyle>
            <a:lvl1pPr algn="l" defTabSz="914400" rtl="0" eaLnBrk="1" latinLnBrk="0" hangingPunct="1">
              <a:spcBef>
                <a:spcPct val="0"/>
              </a:spcBef>
              <a:buNone/>
              <a:defRPr sz="3600" kern="1200" baseline="0">
                <a:solidFill>
                  <a:schemeClr val="bg1"/>
                </a:solidFill>
                <a:effectLst>
                  <a:outerShdw blurRad="50800" dist="38100" dir="2700000" algn="tl" rotWithShape="0">
                    <a:prstClr val="black">
                      <a:alpha val="40000"/>
                    </a:prstClr>
                  </a:outerShdw>
                </a:effectLst>
                <a:latin typeface="+mj-lt"/>
                <a:ea typeface="+mj-ea"/>
                <a:cs typeface="+mj-cs"/>
              </a:defRPr>
            </a:lvl1pPr>
          </a:lstStyle>
          <a:p>
            <a:pPr algn="ctr"/>
            <a:r>
              <a:rPr lang="en-US" altLang="en-US" sz="4000" b="1" dirty="0">
                <a:solidFill>
                  <a:srgbClr val="002060"/>
                </a:solidFill>
                <a:latin typeface="Lucida Fax" panose="02060602050505020204" pitchFamily="18" charset="0"/>
              </a:rPr>
              <a:t>Outline of the Presentation</a:t>
            </a:r>
          </a:p>
        </p:txBody>
      </p:sp>
      <p:grpSp>
        <p:nvGrpSpPr>
          <p:cNvPr id="7" name="Group 6">
            <a:extLst>
              <a:ext uri="{FF2B5EF4-FFF2-40B4-BE49-F238E27FC236}">
                <a16:creationId xmlns:a16="http://schemas.microsoft.com/office/drawing/2014/main" id="{3FD781F3-EC49-6E31-04DE-89C7F6C909C8}"/>
              </a:ext>
            </a:extLst>
          </p:cNvPr>
          <p:cNvGrpSpPr/>
          <p:nvPr/>
        </p:nvGrpSpPr>
        <p:grpSpPr>
          <a:xfrm>
            <a:off x="2526758" y="1881814"/>
            <a:ext cx="773723" cy="609600"/>
            <a:chOff x="1921112" y="114053"/>
            <a:chExt cx="8110307" cy="6629895"/>
          </a:xfrm>
        </p:grpSpPr>
        <p:sp>
          <p:nvSpPr>
            <p:cNvPr id="42" name="Figure">
              <a:extLst>
                <a:ext uri="{FF2B5EF4-FFF2-40B4-BE49-F238E27FC236}">
                  <a16:creationId xmlns:a16="http://schemas.microsoft.com/office/drawing/2014/main" id="{7513A82D-A339-72D6-C844-0EA6A54084B2}"/>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3" name="Figure">
              <a:extLst>
                <a:ext uri="{FF2B5EF4-FFF2-40B4-BE49-F238E27FC236}">
                  <a16:creationId xmlns:a16="http://schemas.microsoft.com/office/drawing/2014/main" id="{08D587A7-589F-24F3-BF6A-3D220BCC6E1A}"/>
                </a:ext>
              </a:extLst>
            </p:cNvPr>
            <p:cNvSpPr/>
            <p:nvPr/>
          </p:nvSpPr>
          <p:spPr>
            <a:xfrm>
              <a:off x="2927648" y="1746876"/>
              <a:ext cx="7103771" cy="4829623"/>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4" name="Figure">
              <a:extLst>
                <a:ext uri="{FF2B5EF4-FFF2-40B4-BE49-F238E27FC236}">
                  <a16:creationId xmlns:a16="http://schemas.microsoft.com/office/drawing/2014/main" id="{4BF647BA-38F8-335C-AB79-C77FC66E48C8}"/>
                </a:ext>
              </a:extLst>
            </p:cNvPr>
            <p:cNvSpPr/>
            <p:nvPr/>
          </p:nvSpPr>
          <p:spPr>
            <a:xfrm>
              <a:off x="2368461" y="1388997"/>
              <a:ext cx="6998772" cy="4812289"/>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01</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5" name="Figure">
              <a:extLst>
                <a:ext uri="{FF2B5EF4-FFF2-40B4-BE49-F238E27FC236}">
                  <a16:creationId xmlns:a16="http://schemas.microsoft.com/office/drawing/2014/main" id="{3F13BEE3-1DE3-10CE-D160-68DE0F318356}"/>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6" name="Figure">
              <a:extLst>
                <a:ext uri="{FF2B5EF4-FFF2-40B4-BE49-F238E27FC236}">
                  <a16:creationId xmlns:a16="http://schemas.microsoft.com/office/drawing/2014/main" id="{684482ED-158F-6C3F-4F36-40D81114B6C4}"/>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7" name="Figure">
              <a:extLst>
                <a:ext uri="{FF2B5EF4-FFF2-40B4-BE49-F238E27FC236}">
                  <a16:creationId xmlns:a16="http://schemas.microsoft.com/office/drawing/2014/main" id="{E4CE5141-0599-6CB8-23BE-74B6EA4B8438}"/>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sp>
        <p:nvSpPr>
          <p:cNvPr id="8" name="TextBox 13">
            <a:extLst>
              <a:ext uri="{FF2B5EF4-FFF2-40B4-BE49-F238E27FC236}">
                <a16:creationId xmlns:a16="http://schemas.microsoft.com/office/drawing/2014/main" id="{2DD6987F-D264-3C0B-657F-BA6305B2749E}"/>
              </a:ext>
            </a:extLst>
          </p:cNvPr>
          <p:cNvSpPr txBox="1"/>
          <p:nvPr/>
        </p:nvSpPr>
        <p:spPr>
          <a:xfrm>
            <a:off x="3309689" y="1971794"/>
            <a:ext cx="1770690" cy="446276"/>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66"/>
            <a:r>
              <a:rPr lang="en-US" altLang="en-US" sz="2000" b="1" i="1" dirty="0">
                <a:solidFill>
                  <a:schemeClr val="tx1">
                    <a:lumMod val="95000"/>
                    <a:lumOff val="5000"/>
                  </a:schemeClr>
                </a:solidFill>
                <a:latin typeface="Lucida Fax" panose="02060602050505020204" pitchFamily="18" charset="0"/>
              </a:rPr>
              <a:t>Objectives</a:t>
            </a:r>
            <a:endParaRPr lang="en-US" sz="2000" b="1" i="1" dirty="0">
              <a:solidFill>
                <a:schemeClr val="tx1">
                  <a:lumMod val="95000"/>
                  <a:lumOff val="5000"/>
                </a:schemeClr>
              </a:solidFill>
              <a:latin typeface="Lucida Fax" panose="02060602050505020204" pitchFamily="18" charset="0"/>
            </a:endParaRPr>
          </a:p>
        </p:txBody>
      </p:sp>
      <p:grpSp>
        <p:nvGrpSpPr>
          <p:cNvPr id="9" name="Group 8">
            <a:extLst>
              <a:ext uri="{FF2B5EF4-FFF2-40B4-BE49-F238E27FC236}">
                <a16:creationId xmlns:a16="http://schemas.microsoft.com/office/drawing/2014/main" id="{16C4B1DA-A567-18AE-22CE-2BA7CD849A41}"/>
              </a:ext>
            </a:extLst>
          </p:cNvPr>
          <p:cNvGrpSpPr/>
          <p:nvPr/>
        </p:nvGrpSpPr>
        <p:grpSpPr>
          <a:xfrm>
            <a:off x="2564425" y="4206178"/>
            <a:ext cx="773723" cy="609600"/>
            <a:chOff x="1921112" y="114053"/>
            <a:chExt cx="8110312" cy="6629895"/>
          </a:xfrm>
        </p:grpSpPr>
        <p:sp>
          <p:nvSpPr>
            <p:cNvPr id="36" name="Figure">
              <a:extLst>
                <a:ext uri="{FF2B5EF4-FFF2-40B4-BE49-F238E27FC236}">
                  <a16:creationId xmlns:a16="http://schemas.microsoft.com/office/drawing/2014/main" id="{4A43E98E-1C47-9F42-4960-3F3A1CC56644}"/>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7" name="Figure">
              <a:extLst>
                <a:ext uri="{FF2B5EF4-FFF2-40B4-BE49-F238E27FC236}">
                  <a16:creationId xmlns:a16="http://schemas.microsoft.com/office/drawing/2014/main" id="{FED00D29-3E8D-F0F7-5495-67F83F64CB56}"/>
                </a:ext>
              </a:extLst>
            </p:cNvPr>
            <p:cNvSpPr/>
            <p:nvPr/>
          </p:nvSpPr>
          <p:spPr>
            <a:xfrm>
              <a:off x="2927647" y="1746871"/>
              <a:ext cx="7103777" cy="4829622"/>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8" name="Figure">
              <a:extLst>
                <a:ext uri="{FF2B5EF4-FFF2-40B4-BE49-F238E27FC236}">
                  <a16:creationId xmlns:a16="http://schemas.microsoft.com/office/drawing/2014/main" id="{C5725E1A-3A92-43EF-26B5-0E08EC6DA10D}"/>
                </a:ext>
              </a:extLst>
            </p:cNvPr>
            <p:cNvSpPr/>
            <p:nvPr/>
          </p:nvSpPr>
          <p:spPr>
            <a:xfrm>
              <a:off x="2368460" y="1388992"/>
              <a:ext cx="6998776" cy="4812286"/>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04</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9" name="Figure">
              <a:extLst>
                <a:ext uri="{FF2B5EF4-FFF2-40B4-BE49-F238E27FC236}">
                  <a16:creationId xmlns:a16="http://schemas.microsoft.com/office/drawing/2014/main" id="{A801D175-2354-DACB-9B3D-9105B705B520}"/>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0" name="Figure">
              <a:extLst>
                <a:ext uri="{FF2B5EF4-FFF2-40B4-BE49-F238E27FC236}">
                  <a16:creationId xmlns:a16="http://schemas.microsoft.com/office/drawing/2014/main" id="{CD821256-21BD-DA72-EC2C-ED0A9B442C69}"/>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41" name="Figure">
              <a:extLst>
                <a:ext uri="{FF2B5EF4-FFF2-40B4-BE49-F238E27FC236}">
                  <a16:creationId xmlns:a16="http://schemas.microsoft.com/office/drawing/2014/main" id="{129E41F3-66BA-F69F-C8FD-30EA52150FD3}"/>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grpSp>
        <p:nvGrpSpPr>
          <p:cNvPr id="10" name="Group 9">
            <a:extLst>
              <a:ext uri="{FF2B5EF4-FFF2-40B4-BE49-F238E27FC236}">
                <a16:creationId xmlns:a16="http://schemas.microsoft.com/office/drawing/2014/main" id="{689A9069-2643-25B0-43F7-B88FD5759C35}"/>
              </a:ext>
            </a:extLst>
          </p:cNvPr>
          <p:cNvGrpSpPr/>
          <p:nvPr/>
        </p:nvGrpSpPr>
        <p:grpSpPr>
          <a:xfrm>
            <a:off x="2594993" y="3329846"/>
            <a:ext cx="773723" cy="609600"/>
            <a:chOff x="1921112" y="114053"/>
            <a:chExt cx="8110307" cy="6629895"/>
          </a:xfrm>
        </p:grpSpPr>
        <p:sp>
          <p:nvSpPr>
            <p:cNvPr id="30" name="Figure">
              <a:extLst>
                <a:ext uri="{FF2B5EF4-FFF2-40B4-BE49-F238E27FC236}">
                  <a16:creationId xmlns:a16="http://schemas.microsoft.com/office/drawing/2014/main" id="{F163AC83-CFF1-A0EC-54FC-A1375E4F60AA}"/>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1" name="Figure">
              <a:extLst>
                <a:ext uri="{FF2B5EF4-FFF2-40B4-BE49-F238E27FC236}">
                  <a16:creationId xmlns:a16="http://schemas.microsoft.com/office/drawing/2014/main" id="{C749A52C-3D0A-F643-2E65-0D7703EAEB7C}"/>
                </a:ext>
              </a:extLst>
            </p:cNvPr>
            <p:cNvSpPr/>
            <p:nvPr/>
          </p:nvSpPr>
          <p:spPr>
            <a:xfrm>
              <a:off x="2927648" y="1746876"/>
              <a:ext cx="7103771" cy="4829623"/>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2" name="Figure">
              <a:extLst>
                <a:ext uri="{FF2B5EF4-FFF2-40B4-BE49-F238E27FC236}">
                  <a16:creationId xmlns:a16="http://schemas.microsoft.com/office/drawing/2014/main" id="{41B069FA-530A-05B5-7B05-73C5A9837432}"/>
                </a:ext>
              </a:extLst>
            </p:cNvPr>
            <p:cNvSpPr/>
            <p:nvPr/>
          </p:nvSpPr>
          <p:spPr>
            <a:xfrm>
              <a:off x="2368461" y="1388997"/>
              <a:ext cx="6998772" cy="4812289"/>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03</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3" name="Figure">
              <a:extLst>
                <a:ext uri="{FF2B5EF4-FFF2-40B4-BE49-F238E27FC236}">
                  <a16:creationId xmlns:a16="http://schemas.microsoft.com/office/drawing/2014/main" id="{C59D0BC0-918C-214F-2DE0-807E471C84D7}"/>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4" name="Figure">
              <a:extLst>
                <a:ext uri="{FF2B5EF4-FFF2-40B4-BE49-F238E27FC236}">
                  <a16:creationId xmlns:a16="http://schemas.microsoft.com/office/drawing/2014/main" id="{049308F9-531B-C208-6ED9-4D060BECBBD8}"/>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35" name="Figure">
              <a:extLst>
                <a:ext uri="{FF2B5EF4-FFF2-40B4-BE49-F238E27FC236}">
                  <a16:creationId xmlns:a16="http://schemas.microsoft.com/office/drawing/2014/main" id="{FAF1E3D2-6B4F-8949-1216-3C7FAF59E893}"/>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grpSp>
        <p:nvGrpSpPr>
          <p:cNvPr id="11" name="Group 10">
            <a:extLst>
              <a:ext uri="{FF2B5EF4-FFF2-40B4-BE49-F238E27FC236}">
                <a16:creationId xmlns:a16="http://schemas.microsoft.com/office/drawing/2014/main" id="{17BB63B8-C63F-31BB-D831-98B0A7DAF61E}"/>
              </a:ext>
            </a:extLst>
          </p:cNvPr>
          <p:cNvGrpSpPr/>
          <p:nvPr/>
        </p:nvGrpSpPr>
        <p:grpSpPr>
          <a:xfrm>
            <a:off x="2516415" y="2608642"/>
            <a:ext cx="773724" cy="609600"/>
            <a:chOff x="1921112" y="114053"/>
            <a:chExt cx="8110307" cy="6629895"/>
          </a:xfrm>
        </p:grpSpPr>
        <p:sp>
          <p:nvSpPr>
            <p:cNvPr id="24" name="Figure">
              <a:extLst>
                <a:ext uri="{FF2B5EF4-FFF2-40B4-BE49-F238E27FC236}">
                  <a16:creationId xmlns:a16="http://schemas.microsoft.com/office/drawing/2014/main" id="{FA7439ED-BEA1-24F7-C8BD-2D29E4C095CE}"/>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5" name="Figure">
              <a:extLst>
                <a:ext uri="{FF2B5EF4-FFF2-40B4-BE49-F238E27FC236}">
                  <a16:creationId xmlns:a16="http://schemas.microsoft.com/office/drawing/2014/main" id="{C7188999-92E6-3CA8-EB57-236F8C8F4FBB}"/>
                </a:ext>
              </a:extLst>
            </p:cNvPr>
            <p:cNvSpPr/>
            <p:nvPr/>
          </p:nvSpPr>
          <p:spPr>
            <a:xfrm>
              <a:off x="2927648" y="1746876"/>
              <a:ext cx="7103771" cy="4829623"/>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6" name="Figure">
              <a:extLst>
                <a:ext uri="{FF2B5EF4-FFF2-40B4-BE49-F238E27FC236}">
                  <a16:creationId xmlns:a16="http://schemas.microsoft.com/office/drawing/2014/main" id="{4316666F-F841-AB22-C5D3-29A29C81983B}"/>
                </a:ext>
              </a:extLst>
            </p:cNvPr>
            <p:cNvSpPr/>
            <p:nvPr/>
          </p:nvSpPr>
          <p:spPr>
            <a:xfrm>
              <a:off x="2368460" y="1388992"/>
              <a:ext cx="6998776" cy="4812286"/>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02</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7" name="Figure">
              <a:extLst>
                <a:ext uri="{FF2B5EF4-FFF2-40B4-BE49-F238E27FC236}">
                  <a16:creationId xmlns:a16="http://schemas.microsoft.com/office/drawing/2014/main" id="{E6DF12D9-F563-2D06-330B-78BE7D304438}"/>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8" name="Figure">
              <a:extLst>
                <a:ext uri="{FF2B5EF4-FFF2-40B4-BE49-F238E27FC236}">
                  <a16:creationId xmlns:a16="http://schemas.microsoft.com/office/drawing/2014/main" id="{E9310BF7-AE82-C6CC-4E12-E57209235FA8}"/>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9" name="Figure">
              <a:extLst>
                <a:ext uri="{FF2B5EF4-FFF2-40B4-BE49-F238E27FC236}">
                  <a16:creationId xmlns:a16="http://schemas.microsoft.com/office/drawing/2014/main" id="{E516B7C1-D512-9A91-18B8-66E07669118A}"/>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sp>
        <p:nvSpPr>
          <p:cNvPr id="12" name="TextBox 56">
            <a:extLst>
              <a:ext uri="{FF2B5EF4-FFF2-40B4-BE49-F238E27FC236}">
                <a16:creationId xmlns:a16="http://schemas.microsoft.com/office/drawing/2014/main" id="{5B0EE8F2-BE1E-7ED0-C77F-4730D142E3EA}"/>
              </a:ext>
            </a:extLst>
          </p:cNvPr>
          <p:cNvSpPr txBox="1"/>
          <p:nvPr/>
        </p:nvSpPr>
        <p:spPr>
          <a:xfrm>
            <a:off x="3309689" y="2611362"/>
            <a:ext cx="1978351" cy="471219"/>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ct val="120000"/>
              </a:lnSpc>
              <a:spcBef>
                <a:spcPct val="20000"/>
              </a:spcBef>
              <a:buNone/>
            </a:pPr>
            <a:r>
              <a:rPr lang="en-US" altLang="en-US" sz="2000" b="1" i="1" dirty="0">
                <a:solidFill>
                  <a:schemeClr val="tx1">
                    <a:lumMod val="95000"/>
                    <a:lumOff val="5000"/>
                  </a:schemeClr>
                </a:solidFill>
                <a:latin typeface="Lucida Fax" panose="02060602050505020204" pitchFamily="18" charset="0"/>
              </a:rPr>
              <a:t>Introduction </a:t>
            </a:r>
          </a:p>
        </p:txBody>
      </p:sp>
      <p:sp>
        <p:nvSpPr>
          <p:cNvPr id="13" name="TextBox 57">
            <a:extLst>
              <a:ext uri="{FF2B5EF4-FFF2-40B4-BE49-F238E27FC236}">
                <a16:creationId xmlns:a16="http://schemas.microsoft.com/office/drawing/2014/main" id="{4A05CA63-7D06-7D97-FC70-46389FFD8309}"/>
              </a:ext>
            </a:extLst>
          </p:cNvPr>
          <p:cNvSpPr txBox="1"/>
          <p:nvPr/>
        </p:nvSpPr>
        <p:spPr>
          <a:xfrm>
            <a:off x="3358699" y="4226695"/>
            <a:ext cx="3055632" cy="483209"/>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ct val="120000"/>
              </a:lnSpc>
              <a:spcBef>
                <a:spcPct val="20000"/>
              </a:spcBef>
              <a:buNone/>
            </a:pPr>
            <a:r>
              <a:rPr lang="en-US" altLang="en-US" sz="2000" b="1" i="1" dirty="0">
                <a:solidFill>
                  <a:schemeClr val="tx1">
                    <a:lumMod val="95000"/>
                    <a:lumOff val="5000"/>
                  </a:schemeClr>
                </a:solidFill>
                <a:latin typeface="Lucida Fax" panose="02060602050505020204" pitchFamily="18" charset="0"/>
              </a:rPr>
              <a:t>Working Method</a:t>
            </a:r>
          </a:p>
        </p:txBody>
      </p:sp>
      <p:sp>
        <p:nvSpPr>
          <p:cNvPr id="14" name="TextBox 58">
            <a:extLst>
              <a:ext uri="{FF2B5EF4-FFF2-40B4-BE49-F238E27FC236}">
                <a16:creationId xmlns:a16="http://schemas.microsoft.com/office/drawing/2014/main" id="{2148E7E8-66CB-2FD2-D8F9-4920C3C99566}"/>
              </a:ext>
            </a:extLst>
          </p:cNvPr>
          <p:cNvSpPr txBox="1"/>
          <p:nvPr/>
        </p:nvSpPr>
        <p:spPr>
          <a:xfrm>
            <a:off x="3330021" y="5005167"/>
            <a:ext cx="3510947" cy="471219"/>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20000"/>
              </a:spcBef>
            </a:pPr>
            <a:r>
              <a:rPr lang="en-US" altLang="en-US" sz="2000" b="1" i="1" dirty="0">
                <a:solidFill>
                  <a:schemeClr val="tx1">
                    <a:lumMod val="95000"/>
                    <a:lumOff val="5000"/>
                  </a:schemeClr>
                </a:solidFill>
                <a:latin typeface="Lucida Fax" panose="02060602050505020204" pitchFamily="18" charset="0"/>
              </a:rPr>
              <a:t>Description of the Work  </a:t>
            </a:r>
          </a:p>
        </p:txBody>
      </p:sp>
      <p:grpSp>
        <p:nvGrpSpPr>
          <p:cNvPr id="15" name="Group 14">
            <a:extLst>
              <a:ext uri="{FF2B5EF4-FFF2-40B4-BE49-F238E27FC236}">
                <a16:creationId xmlns:a16="http://schemas.microsoft.com/office/drawing/2014/main" id="{CFAD699E-DB6C-82A2-52C3-2EA6D77F3421}"/>
              </a:ext>
            </a:extLst>
          </p:cNvPr>
          <p:cNvGrpSpPr/>
          <p:nvPr/>
        </p:nvGrpSpPr>
        <p:grpSpPr>
          <a:xfrm>
            <a:off x="2529035" y="4972615"/>
            <a:ext cx="773723" cy="609600"/>
            <a:chOff x="1921112" y="114053"/>
            <a:chExt cx="8110312" cy="6629895"/>
          </a:xfrm>
        </p:grpSpPr>
        <p:sp>
          <p:nvSpPr>
            <p:cNvPr id="18" name="Figure">
              <a:extLst>
                <a:ext uri="{FF2B5EF4-FFF2-40B4-BE49-F238E27FC236}">
                  <a16:creationId xmlns:a16="http://schemas.microsoft.com/office/drawing/2014/main" id="{DBFDE417-C06B-EBBE-CD40-2BEDFBD4E586}"/>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19" name="Figure">
              <a:extLst>
                <a:ext uri="{FF2B5EF4-FFF2-40B4-BE49-F238E27FC236}">
                  <a16:creationId xmlns:a16="http://schemas.microsoft.com/office/drawing/2014/main" id="{5ACA3E31-01B0-4262-C4AA-87E27699D057}"/>
                </a:ext>
              </a:extLst>
            </p:cNvPr>
            <p:cNvSpPr/>
            <p:nvPr/>
          </p:nvSpPr>
          <p:spPr>
            <a:xfrm>
              <a:off x="2927647" y="1746871"/>
              <a:ext cx="7103777" cy="4829622"/>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0" name="Figure">
              <a:extLst>
                <a:ext uri="{FF2B5EF4-FFF2-40B4-BE49-F238E27FC236}">
                  <a16:creationId xmlns:a16="http://schemas.microsoft.com/office/drawing/2014/main" id="{79039408-9355-DAB7-99CE-B0E0F70E82D8}"/>
                </a:ext>
              </a:extLst>
            </p:cNvPr>
            <p:cNvSpPr/>
            <p:nvPr/>
          </p:nvSpPr>
          <p:spPr>
            <a:xfrm>
              <a:off x="2368460" y="1388992"/>
              <a:ext cx="6998776" cy="4812286"/>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05</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1" name="Figure">
              <a:extLst>
                <a:ext uri="{FF2B5EF4-FFF2-40B4-BE49-F238E27FC236}">
                  <a16:creationId xmlns:a16="http://schemas.microsoft.com/office/drawing/2014/main" id="{09C7DC8A-641E-D725-DDEB-46A673099F3E}"/>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2" name="Figure">
              <a:extLst>
                <a:ext uri="{FF2B5EF4-FFF2-40B4-BE49-F238E27FC236}">
                  <a16:creationId xmlns:a16="http://schemas.microsoft.com/office/drawing/2014/main" id="{009C26AD-ECCF-FCE6-93F0-34396E04EDCC}"/>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23" name="Figure">
              <a:extLst>
                <a:ext uri="{FF2B5EF4-FFF2-40B4-BE49-F238E27FC236}">
                  <a16:creationId xmlns:a16="http://schemas.microsoft.com/office/drawing/2014/main" id="{CA3A3B68-E509-9BD4-3A0F-F8C9E5ECD06C}"/>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sp>
        <p:nvSpPr>
          <p:cNvPr id="17" name="TextBox 4">
            <a:extLst>
              <a:ext uri="{FF2B5EF4-FFF2-40B4-BE49-F238E27FC236}">
                <a16:creationId xmlns:a16="http://schemas.microsoft.com/office/drawing/2014/main" id="{97323C03-C123-B3D6-60D6-98688084F3AD}"/>
              </a:ext>
            </a:extLst>
          </p:cNvPr>
          <p:cNvSpPr txBox="1"/>
          <p:nvPr/>
        </p:nvSpPr>
        <p:spPr>
          <a:xfrm>
            <a:off x="3365109" y="5724871"/>
            <a:ext cx="1907883" cy="471219"/>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ct val="120000"/>
              </a:lnSpc>
              <a:spcBef>
                <a:spcPct val="20000"/>
              </a:spcBef>
              <a:buNone/>
            </a:pPr>
            <a:r>
              <a:rPr lang="en-US" altLang="en-US" sz="2000" b="1" i="1" dirty="0">
                <a:solidFill>
                  <a:schemeClr val="tx1">
                    <a:lumMod val="95000"/>
                    <a:lumOff val="5000"/>
                  </a:schemeClr>
                </a:solidFill>
                <a:latin typeface="Lucida Fax" panose="02060602050505020204" pitchFamily="18" charset="0"/>
              </a:rPr>
              <a:t>Conclusion</a:t>
            </a:r>
          </a:p>
        </p:txBody>
      </p:sp>
      <p:grpSp>
        <p:nvGrpSpPr>
          <p:cNvPr id="49" name="Group 48">
            <a:extLst>
              <a:ext uri="{FF2B5EF4-FFF2-40B4-BE49-F238E27FC236}">
                <a16:creationId xmlns:a16="http://schemas.microsoft.com/office/drawing/2014/main" id="{B0F14AC9-F402-47EB-A6CA-AD8375696C21}"/>
              </a:ext>
            </a:extLst>
          </p:cNvPr>
          <p:cNvGrpSpPr/>
          <p:nvPr/>
        </p:nvGrpSpPr>
        <p:grpSpPr>
          <a:xfrm>
            <a:off x="2568526" y="5727087"/>
            <a:ext cx="773723" cy="609600"/>
            <a:chOff x="1921112" y="114053"/>
            <a:chExt cx="8110307" cy="6629895"/>
          </a:xfrm>
        </p:grpSpPr>
        <p:sp>
          <p:nvSpPr>
            <p:cNvPr id="50" name="Figure">
              <a:extLst>
                <a:ext uri="{FF2B5EF4-FFF2-40B4-BE49-F238E27FC236}">
                  <a16:creationId xmlns:a16="http://schemas.microsoft.com/office/drawing/2014/main" id="{293425BD-872A-4822-96B5-AD67DDBB04CB}"/>
                </a:ext>
              </a:extLst>
            </p:cNvPr>
            <p:cNvSpPr/>
            <p:nvPr/>
          </p:nvSpPr>
          <p:spPr>
            <a:xfrm>
              <a:off x="3867079" y="785076"/>
              <a:ext cx="4801950" cy="5958872"/>
            </a:xfrm>
            <a:custGeom>
              <a:avLst/>
              <a:gdLst/>
              <a:ahLst/>
              <a:cxnLst>
                <a:cxn ang="0">
                  <a:pos x="wd2" y="hd2"/>
                </a:cxn>
                <a:cxn ang="5400000">
                  <a:pos x="wd2" y="hd2"/>
                </a:cxn>
                <a:cxn ang="10800000">
                  <a:pos x="wd2" y="hd2"/>
                </a:cxn>
                <a:cxn ang="16200000">
                  <a:pos x="wd2" y="hd2"/>
                </a:cxn>
              </a:cxnLst>
              <a:rect l="0" t="0" r="r" b="b"/>
              <a:pathLst>
                <a:path w="20693" h="20744" extrusionOk="0">
                  <a:moveTo>
                    <a:pt x="50" y="8912"/>
                  </a:moveTo>
                  <a:cubicBezTo>
                    <a:pt x="599" y="13351"/>
                    <a:pt x="9033" y="21184"/>
                    <a:pt x="14691" y="20725"/>
                  </a:cubicBezTo>
                  <a:cubicBezTo>
                    <a:pt x="20349" y="20265"/>
                    <a:pt x="21091" y="11684"/>
                    <a:pt x="20542" y="7246"/>
                  </a:cubicBezTo>
                  <a:cubicBezTo>
                    <a:pt x="19992" y="2808"/>
                    <a:pt x="14951" y="-416"/>
                    <a:pt x="9293" y="43"/>
                  </a:cubicBezTo>
                  <a:cubicBezTo>
                    <a:pt x="3636" y="503"/>
                    <a:pt x="-509" y="4474"/>
                    <a:pt x="50" y="8912"/>
                  </a:cubicBezTo>
                  <a:close/>
                </a:path>
              </a:pathLst>
            </a:custGeom>
            <a:solidFill>
              <a:schemeClr val="accent6"/>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51" name="Figure">
              <a:extLst>
                <a:ext uri="{FF2B5EF4-FFF2-40B4-BE49-F238E27FC236}">
                  <a16:creationId xmlns:a16="http://schemas.microsoft.com/office/drawing/2014/main" id="{70963CF3-9D1E-44C6-8678-8F9AC012F671}"/>
                </a:ext>
              </a:extLst>
            </p:cNvPr>
            <p:cNvSpPr/>
            <p:nvPr/>
          </p:nvSpPr>
          <p:spPr>
            <a:xfrm>
              <a:off x="2927648" y="1746876"/>
              <a:ext cx="7103771" cy="4829623"/>
            </a:xfrm>
            <a:custGeom>
              <a:avLst/>
              <a:gdLst/>
              <a:ahLst/>
              <a:cxnLst>
                <a:cxn ang="0">
                  <a:pos x="wd2" y="hd2"/>
                </a:cxn>
                <a:cxn ang="5400000">
                  <a:pos x="wd2" y="hd2"/>
                </a:cxn>
                <a:cxn ang="10800000">
                  <a:pos x="wd2" y="hd2"/>
                </a:cxn>
                <a:cxn ang="16200000">
                  <a:pos x="wd2" y="hd2"/>
                </a:cxn>
              </a:cxnLst>
              <a:rect l="0" t="0" r="r" b="b"/>
              <a:pathLst>
                <a:path w="19589" h="18693" extrusionOk="0">
                  <a:moveTo>
                    <a:pt x="245" y="15021"/>
                  </a:moveTo>
                  <a:cubicBezTo>
                    <a:pt x="1306" y="18233"/>
                    <a:pt x="6123" y="19289"/>
                    <a:pt x="10101" y="18380"/>
                  </a:cubicBezTo>
                  <a:cubicBezTo>
                    <a:pt x="14080" y="17471"/>
                    <a:pt x="20377" y="13324"/>
                    <a:pt x="19507" y="5836"/>
                  </a:cubicBezTo>
                  <a:cubicBezTo>
                    <a:pt x="19168" y="2918"/>
                    <a:pt x="16966" y="-2311"/>
                    <a:pt x="8751" y="1135"/>
                  </a:cubicBezTo>
                  <a:cubicBezTo>
                    <a:pt x="4192" y="3048"/>
                    <a:pt x="-1223" y="10588"/>
                    <a:pt x="245" y="15021"/>
                  </a:cubicBezTo>
                  <a:close/>
                </a:path>
              </a:pathLst>
            </a:custGeom>
            <a:solidFill>
              <a:srgbClr val="8DB1C4">
                <a:alpha val="80000"/>
              </a:srgb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52" name="Figure">
              <a:extLst>
                <a:ext uri="{FF2B5EF4-FFF2-40B4-BE49-F238E27FC236}">
                  <a16:creationId xmlns:a16="http://schemas.microsoft.com/office/drawing/2014/main" id="{F0CBE04A-F13D-4A88-8443-05713E8ADC7D}"/>
                </a:ext>
              </a:extLst>
            </p:cNvPr>
            <p:cNvSpPr/>
            <p:nvPr/>
          </p:nvSpPr>
          <p:spPr>
            <a:xfrm>
              <a:off x="2368461" y="1388997"/>
              <a:ext cx="6998772" cy="4812289"/>
            </a:xfrm>
            <a:custGeom>
              <a:avLst/>
              <a:gdLst/>
              <a:ahLst/>
              <a:cxnLst>
                <a:cxn ang="0">
                  <a:pos x="wd2" y="hd2"/>
                </a:cxn>
                <a:cxn ang="5400000">
                  <a:pos x="wd2" y="hd2"/>
                </a:cxn>
                <a:cxn ang="10800000">
                  <a:pos x="wd2" y="hd2"/>
                </a:cxn>
                <a:cxn ang="16200000">
                  <a:pos x="wd2" y="hd2"/>
                </a:cxn>
              </a:cxnLst>
              <a:rect l="0" t="0" r="r" b="b"/>
              <a:pathLst>
                <a:path w="21600" h="19116" extrusionOk="0">
                  <a:moveTo>
                    <a:pt x="0" y="7130"/>
                  </a:moveTo>
                  <a:cubicBezTo>
                    <a:pt x="0" y="12861"/>
                    <a:pt x="8015" y="19116"/>
                    <a:pt x="12433" y="19116"/>
                  </a:cubicBezTo>
                  <a:cubicBezTo>
                    <a:pt x="16851" y="19116"/>
                    <a:pt x="21600" y="12861"/>
                    <a:pt x="21600" y="7130"/>
                  </a:cubicBezTo>
                  <a:cubicBezTo>
                    <a:pt x="21600" y="1399"/>
                    <a:pt x="19736" y="-2484"/>
                    <a:pt x="13206" y="1861"/>
                  </a:cubicBezTo>
                  <a:cubicBezTo>
                    <a:pt x="9285" y="4482"/>
                    <a:pt x="0" y="1399"/>
                    <a:pt x="0" y="7130"/>
                  </a:cubicBezTo>
                  <a:close/>
                </a:path>
              </a:pathLst>
            </a:custGeom>
            <a:solidFill>
              <a:schemeClr val="accent1">
                <a:alpha val="80000"/>
              </a:schemeClr>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r>
                <a:rPr lang="en-US" sz="2700" b="1" kern="0" dirty="0">
                  <a:solidFill>
                    <a:srgbClr val="FFFFFF"/>
                  </a:solidFill>
                  <a:effectLst>
                    <a:outerShdw blurRad="38100" dist="12700" dir="5400000" rotWithShape="0">
                      <a:srgbClr val="000000">
                        <a:alpha val="50000"/>
                      </a:srgbClr>
                    </a:outerShdw>
                  </a:effectLst>
                  <a:latin typeface="Calibri" panose="020F0502020204030204"/>
                  <a:sym typeface="Gill Sans"/>
                </a:rPr>
                <a:t>06</a:t>
              </a: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53" name="Figure">
              <a:extLst>
                <a:ext uri="{FF2B5EF4-FFF2-40B4-BE49-F238E27FC236}">
                  <a16:creationId xmlns:a16="http://schemas.microsoft.com/office/drawing/2014/main" id="{7B0C8835-7FC6-449F-A85D-9B03AD89F58F}"/>
                </a:ext>
              </a:extLst>
            </p:cNvPr>
            <p:cNvSpPr/>
            <p:nvPr/>
          </p:nvSpPr>
          <p:spPr>
            <a:xfrm>
              <a:off x="6730112" y="114053"/>
              <a:ext cx="1313884" cy="1186203"/>
            </a:xfrm>
            <a:custGeom>
              <a:avLst/>
              <a:gdLst/>
              <a:ahLst/>
              <a:cxnLst>
                <a:cxn ang="0">
                  <a:pos x="wd2" y="hd2"/>
                </a:cxn>
                <a:cxn ang="5400000">
                  <a:pos x="wd2" y="hd2"/>
                </a:cxn>
                <a:cxn ang="10800000">
                  <a:pos x="wd2" y="hd2"/>
                </a:cxn>
                <a:cxn ang="16200000">
                  <a:pos x="wd2" y="hd2"/>
                </a:cxn>
              </a:cxnLst>
              <a:rect l="0" t="0" r="r" b="b"/>
              <a:pathLst>
                <a:path w="18415" h="19060" extrusionOk="0">
                  <a:moveTo>
                    <a:pt x="1251" y="17706"/>
                  </a:moveTo>
                  <a:cubicBezTo>
                    <a:pt x="3633" y="20258"/>
                    <a:pt x="13007" y="19180"/>
                    <a:pt x="16737" y="14651"/>
                  </a:cubicBezTo>
                  <a:cubicBezTo>
                    <a:pt x="20468" y="10087"/>
                    <a:pt x="17145" y="3797"/>
                    <a:pt x="14794" y="1210"/>
                  </a:cubicBezTo>
                  <a:cubicBezTo>
                    <a:pt x="12411" y="-1342"/>
                    <a:pt x="7458" y="275"/>
                    <a:pt x="3727" y="4804"/>
                  </a:cubicBezTo>
                  <a:cubicBezTo>
                    <a:pt x="-3" y="9368"/>
                    <a:pt x="-1132" y="15155"/>
                    <a:pt x="1251" y="17706"/>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54" name="Figure">
              <a:extLst>
                <a:ext uri="{FF2B5EF4-FFF2-40B4-BE49-F238E27FC236}">
                  <a16:creationId xmlns:a16="http://schemas.microsoft.com/office/drawing/2014/main" id="{A76D687C-A8E5-46DD-B1E7-50081C41C202}"/>
                </a:ext>
              </a:extLst>
            </p:cNvPr>
            <p:cNvSpPr/>
            <p:nvPr/>
          </p:nvSpPr>
          <p:spPr>
            <a:xfrm>
              <a:off x="1921112" y="4207292"/>
              <a:ext cx="875650" cy="892153"/>
            </a:xfrm>
            <a:custGeom>
              <a:avLst/>
              <a:gdLst/>
              <a:ahLst/>
              <a:cxnLst>
                <a:cxn ang="0">
                  <a:pos x="wd2" y="hd2"/>
                </a:cxn>
                <a:cxn ang="5400000">
                  <a:pos x="wd2" y="hd2"/>
                </a:cxn>
                <a:cxn ang="10800000">
                  <a:pos x="wd2" y="hd2"/>
                </a:cxn>
                <a:cxn ang="16200000">
                  <a:pos x="wd2" y="hd2"/>
                </a:cxn>
              </a:cxnLst>
              <a:rect l="0" t="0" r="r" b="b"/>
              <a:pathLst>
                <a:path w="19088" h="18770" extrusionOk="0">
                  <a:moveTo>
                    <a:pt x="18567" y="15982"/>
                  </a:moveTo>
                  <a:cubicBezTo>
                    <a:pt x="20371" y="12782"/>
                    <a:pt x="17299" y="3276"/>
                    <a:pt x="12326" y="688"/>
                  </a:cubicBezTo>
                  <a:cubicBezTo>
                    <a:pt x="7352" y="-1900"/>
                    <a:pt x="2379" y="3418"/>
                    <a:pt x="575" y="6665"/>
                  </a:cubicBezTo>
                  <a:cubicBezTo>
                    <a:pt x="-1229" y="9865"/>
                    <a:pt x="1355" y="14571"/>
                    <a:pt x="6329" y="17159"/>
                  </a:cubicBezTo>
                  <a:cubicBezTo>
                    <a:pt x="11253" y="19700"/>
                    <a:pt x="16763" y="19182"/>
                    <a:pt x="18567" y="15982"/>
                  </a:cubicBezTo>
                  <a:close/>
                </a:path>
              </a:pathLst>
            </a:custGeom>
            <a:solidFill>
              <a:schemeClr val="accent3"/>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sp>
          <p:nvSpPr>
            <p:cNvPr id="55" name="Figure">
              <a:extLst>
                <a:ext uri="{FF2B5EF4-FFF2-40B4-BE49-F238E27FC236}">
                  <a16:creationId xmlns:a16="http://schemas.microsoft.com/office/drawing/2014/main" id="{00D614B4-CCA2-4AF6-B490-763B1D9E0218}"/>
                </a:ext>
              </a:extLst>
            </p:cNvPr>
            <p:cNvSpPr/>
            <p:nvPr/>
          </p:nvSpPr>
          <p:spPr>
            <a:xfrm>
              <a:off x="8765547" y="1031118"/>
              <a:ext cx="604493" cy="575736"/>
            </a:xfrm>
            <a:custGeom>
              <a:avLst/>
              <a:gdLst/>
              <a:ahLst/>
              <a:cxnLst>
                <a:cxn ang="0">
                  <a:pos x="wd2" y="hd2"/>
                </a:cxn>
                <a:cxn ang="5400000">
                  <a:pos x="wd2" y="hd2"/>
                </a:cxn>
                <a:cxn ang="10800000">
                  <a:pos x="wd2" y="hd2"/>
                </a:cxn>
                <a:cxn ang="16200000">
                  <a:pos x="wd2" y="hd2"/>
                </a:cxn>
              </a:cxnLst>
              <a:rect l="0" t="0" r="r" b="b"/>
              <a:pathLst>
                <a:path w="19202" h="18783" extrusionOk="0">
                  <a:moveTo>
                    <a:pt x="402" y="2508"/>
                  </a:moveTo>
                  <a:cubicBezTo>
                    <a:pt x="-1232" y="5646"/>
                    <a:pt x="2321" y="15132"/>
                    <a:pt x="7365" y="17978"/>
                  </a:cubicBezTo>
                  <a:cubicBezTo>
                    <a:pt x="12410" y="20751"/>
                    <a:pt x="17100" y="15716"/>
                    <a:pt x="18734" y="12651"/>
                  </a:cubicBezTo>
                  <a:cubicBezTo>
                    <a:pt x="20368" y="9513"/>
                    <a:pt x="17597" y="4770"/>
                    <a:pt x="12481" y="1997"/>
                  </a:cubicBezTo>
                  <a:cubicBezTo>
                    <a:pt x="7436" y="-849"/>
                    <a:pt x="2036" y="-630"/>
                    <a:pt x="402" y="2508"/>
                  </a:cubicBezTo>
                  <a:close/>
                </a:path>
              </a:pathLst>
            </a:custGeom>
            <a:solidFill>
              <a:schemeClr val="accent2"/>
            </a:solidFill>
            <a:ln w="12700">
              <a:miter lim="400000"/>
            </a:ln>
          </p:spPr>
          <p:txBody>
            <a:bodyPr lIns="28575" tIns="28575" rIns="28575" bIns="28575"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42900" hangingPunct="0">
                <a:defRPr sz="3000">
                  <a:solidFill>
                    <a:srgbClr val="FFFFFF"/>
                  </a:solidFill>
                  <a:effectLst>
                    <a:outerShdw blurRad="38100" dist="12700" dir="5400000" rotWithShape="0">
                      <a:srgbClr val="000000">
                        <a:alpha val="50000"/>
                      </a:srgbClr>
                    </a:outerShdw>
                  </a:effectLst>
                </a:defRPr>
              </a:pPr>
              <a:endParaRPr sz="2250" kern="0" dirty="0">
                <a:solidFill>
                  <a:srgbClr val="FFFFFF"/>
                </a:solidFill>
                <a:effectLst>
                  <a:outerShdw blurRad="38100" dist="12700" dir="5400000" rotWithShape="0">
                    <a:srgbClr val="000000">
                      <a:alpha val="50000"/>
                    </a:srgbClr>
                  </a:outerShdw>
                </a:effectLst>
                <a:latin typeface="Gill Sans"/>
                <a:sym typeface="Gill Sans"/>
              </a:endParaRPr>
            </a:p>
          </p:txBody>
        </p:sp>
      </p:grpSp>
      <p:sp>
        <p:nvSpPr>
          <p:cNvPr id="56" name="TextBox 56">
            <a:extLst>
              <a:ext uri="{FF2B5EF4-FFF2-40B4-BE49-F238E27FC236}">
                <a16:creationId xmlns:a16="http://schemas.microsoft.com/office/drawing/2014/main" id="{F92B33F4-7990-4485-884E-3EA33C20CB64}"/>
              </a:ext>
            </a:extLst>
          </p:cNvPr>
          <p:cNvSpPr txBox="1"/>
          <p:nvPr/>
        </p:nvSpPr>
        <p:spPr>
          <a:xfrm>
            <a:off x="3332781" y="3373357"/>
            <a:ext cx="1978351" cy="471219"/>
          </a:xfrm>
          <a:prstGeom prst="rect">
            <a:avLst/>
          </a:prstGeom>
          <a:noFill/>
        </p:spPr>
        <p:txBody>
          <a:bodyPr wrap="square" tIns="13716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ct val="120000"/>
              </a:lnSpc>
              <a:spcBef>
                <a:spcPct val="20000"/>
              </a:spcBef>
              <a:buNone/>
            </a:pPr>
            <a:r>
              <a:rPr lang="en-US" altLang="en-US" sz="2000" b="1" i="1" dirty="0">
                <a:solidFill>
                  <a:schemeClr val="tx1">
                    <a:lumMod val="95000"/>
                    <a:lumOff val="5000"/>
                  </a:schemeClr>
                </a:solidFill>
                <a:latin typeface="Lucida Fax" panose="02060602050505020204" pitchFamily="18" charset="0"/>
              </a:rPr>
              <a:t>Equipment </a:t>
            </a:r>
          </a:p>
        </p:txBody>
      </p:sp>
    </p:spTree>
    <p:extLst>
      <p:ext uri="{BB962C8B-B14F-4D97-AF65-F5344CB8AC3E}">
        <p14:creationId xmlns:p14="http://schemas.microsoft.com/office/powerpoint/2010/main" val="42133087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randombar(horizontal)">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10"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par>
                                <p:cTn id="40" presetID="10"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par>
                                <p:cTn id="48" presetID="10" presetClass="entr" presetSubtype="0" fill="hold"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par>
                                <p:cTn id="56" presetID="10" presetClass="entr" presetSubtype="0" fill="hold" nodeType="withEffect">
                                  <p:stCondLst>
                                    <p:cond delay="0"/>
                                  </p:stCondLst>
                                  <p:childTnLst>
                                    <p:set>
                                      <p:cBhvr>
                                        <p:cTn id="57" dur="1" fill="hold">
                                          <p:stCondLst>
                                            <p:cond delay="0"/>
                                          </p:stCondLst>
                                        </p:cTn>
                                        <p:tgtEl>
                                          <p:spTgt spid="49"/>
                                        </p:tgtEl>
                                        <p:attrNameLst>
                                          <p:attrName>style.visibility</p:attrName>
                                        </p:attrNameLst>
                                      </p:cBhvr>
                                      <p:to>
                                        <p:strVal val="visible"/>
                                      </p:to>
                                    </p:set>
                                    <p:animEffect transition="in" filter="fade">
                                      <p:cBhvr>
                                        <p:cTn id="58"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6" grpId="0"/>
      <p:bldP spid="8" grpId="0"/>
      <p:bldP spid="12" grpId="0"/>
      <p:bldP spid="13" grpId="0"/>
      <p:bldP spid="14" grpId="0"/>
      <p:bldP spid="17" grpId="0"/>
      <p:bldP spid="5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432BDE-07F7-41BB-9F93-ED88A3D74879}"/>
              </a:ext>
            </a:extLst>
          </p:cNvPr>
          <p:cNvSpPr txBox="1"/>
          <p:nvPr/>
        </p:nvSpPr>
        <p:spPr>
          <a:xfrm>
            <a:off x="4276165" y="1030052"/>
            <a:ext cx="3155578" cy="707886"/>
          </a:xfrm>
          <a:prstGeom prst="rect">
            <a:avLst/>
          </a:prstGeom>
          <a:noFill/>
        </p:spPr>
        <p:txBody>
          <a:bodyPr wrap="square">
            <a:spAutoFit/>
          </a:bodyPr>
          <a:lstStyle/>
          <a:p>
            <a:pPr algn="ctr"/>
            <a:r>
              <a:rPr lang="en-US" altLang="en-US" sz="4000" b="1" dirty="0">
                <a:solidFill>
                  <a:srgbClr val="002060"/>
                </a:solidFill>
                <a:latin typeface="Lucida Fax" panose="02060602050505020204" pitchFamily="18" charset="0"/>
                <a:ea typeface="Tahoma" panose="020B0604030504040204" pitchFamily="34" charset="0"/>
                <a:cs typeface="Tahoma" panose="020B0604030504040204" pitchFamily="34" charset="0"/>
              </a:rPr>
              <a:t>Objectives</a:t>
            </a:r>
          </a:p>
        </p:txBody>
      </p:sp>
      <p:sp>
        <p:nvSpPr>
          <p:cNvPr id="6" name="Rectangle: Rounded Corners 5">
            <a:extLst>
              <a:ext uri="{FF2B5EF4-FFF2-40B4-BE49-F238E27FC236}">
                <a16:creationId xmlns:a16="http://schemas.microsoft.com/office/drawing/2014/main" id="{7F97458C-EB8E-4B2C-89D4-E8CB0A39EB54}"/>
              </a:ext>
            </a:extLst>
          </p:cNvPr>
          <p:cNvSpPr/>
          <p:nvPr/>
        </p:nvSpPr>
        <p:spPr>
          <a:xfrm>
            <a:off x="4276165" y="1030052"/>
            <a:ext cx="3155578" cy="789783"/>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F0707B9-9882-4E95-AC3C-13A6A97DA742}"/>
              </a:ext>
            </a:extLst>
          </p:cNvPr>
          <p:cNvSpPr txBox="1"/>
          <p:nvPr/>
        </p:nvSpPr>
        <p:spPr>
          <a:xfrm>
            <a:off x="1637180" y="2305615"/>
            <a:ext cx="8917639" cy="2246769"/>
          </a:xfrm>
          <a:prstGeom prst="rect">
            <a:avLst/>
          </a:prstGeom>
          <a:noFill/>
        </p:spPr>
        <p:txBody>
          <a:bodyPr wrap="square">
            <a:spAutoFit/>
          </a:bodyPr>
          <a:lstStyle/>
          <a:p>
            <a:pPr algn="ctr"/>
            <a:r>
              <a:rPr lang="en-US" sz="2800" b="1" i="1" dirty="0">
                <a:solidFill>
                  <a:srgbClr val="002060"/>
                </a:solidFill>
                <a:latin typeface="Lucida Fax" panose="02060602050505020204" pitchFamily="18" charset="0"/>
              </a:rPr>
              <a:t>The main objective of this project is to construct the charging and discharging of a capacitor for an RC circuit &amp; to gain knowledge about how a charging and discharging capacitor works in an RC circuit.</a:t>
            </a:r>
          </a:p>
        </p:txBody>
      </p:sp>
    </p:spTree>
    <p:extLst>
      <p:ext uri="{BB962C8B-B14F-4D97-AF65-F5344CB8AC3E}">
        <p14:creationId xmlns:p14="http://schemas.microsoft.com/office/powerpoint/2010/main" val="24952146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5"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3A633F-74C0-454B-9439-743E60FF7791}"/>
              </a:ext>
            </a:extLst>
          </p:cNvPr>
          <p:cNvSpPr txBox="1"/>
          <p:nvPr/>
        </p:nvSpPr>
        <p:spPr>
          <a:xfrm>
            <a:off x="7417354" y="841793"/>
            <a:ext cx="3352800" cy="630942"/>
          </a:xfrm>
          <a:prstGeom prst="rect">
            <a:avLst/>
          </a:prstGeom>
          <a:noFill/>
        </p:spPr>
        <p:txBody>
          <a:bodyPr wrap="square">
            <a:spAutoFit/>
          </a:bodyPr>
          <a:lstStyle/>
          <a:p>
            <a:r>
              <a:rPr lang="en-US" altLang="en-US" sz="3500" b="1" dirty="0">
                <a:solidFill>
                  <a:srgbClr val="002060"/>
                </a:solidFill>
                <a:latin typeface="Lucida Fax" panose="02060602050505020204" pitchFamily="18" charset="0"/>
              </a:rPr>
              <a:t>Introduction</a:t>
            </a:r>
          </a:p>
        </p:txBody>
      </p:sp>
      <p:pic>
        <p:nvPicPr>
          <p:cNvPr id="7" name="Picture 6">
            <a:extLst>
              <a:ext uri="{FF2B5EF4-FFF2-40B4-BE49-F238E27FC236}">
                <a16:creationId xmlns:a16="http://schemas.microsoft.com/office/drawing/2014/main" id="{60D9F413-A7C1-49EA-B896-25D1D84E4AFD}"/>
              </a:ext>
            </a:extLst>
          </p:cNvPr>
          <p:cNvPicPr>
            <a:picLocks noChangeAspect="1"/>
          </p:cNvPicPr>
          <p:nvPr/>
        </p:nvPicPr>
        <p:blipFill>
          <a:blip r:embed="rId3"/>
          <a:stretch>
            <a:fillRect/>
          </a:stretch>
        </p:blipFill>
        <p:spPr>
          <a:xfrm>
            <a:off x="7417354" y="704545"/>
            <a:ext cx="3188484" cy="905435"/>
          </a:xfrm>
          <a:prstGeom prst="rect">
            <a:avLst/>
          </a:prstGeom>
        </p:spPr>
      </p:pic>
      <p:sp>
        <p:nvSpPr>
          <p:cNvPr id="9" name="TextBox 8">
            <a:extLst>
              <a:ext uri="{FF2B5EF4-FFF2-40B4-BE49-F238E27FC236}">
                <a16:creationId xmlns:a16="http://schemas.microsoft.com/office/drawing/2014/main" id="{BB03ADD2-765F-4912-BEE7-D4B47D9B53B7}"/>
              </a:ext>
            </a:extLst>
          </p:cNvPr>
          <p:cNvSpPr txBox="1"/>
          <p:nvPr/>
        </p:nvSpPr>
        <p:spPr>
          <a:xfrm>
            <a:off x="1586162" y="772543"/>
            <a:ext cx="5549153" cy="769441"/>
          </a:xfrm>
          <a:prstGeom prst="rect">
            <a:avLst/>
          </a:prstGeom>
          <a:noFill/>
        </p:spPr>
        <p:txBody>
          <a:bodyPr wrap="square">
            <a:spAutoFit/>
          </a:bodyPr>
          <a:lstStyle/>
          <a:p>
            <a:pPr algn="just"/>
            <a:r>
              <a:rPr lang="en-US" sz="2200" b="1" i="1" dirty="0">
                <a:solidFill>
                  <a:srgbClr val="002060"/>
                </a:solidFill>
                <a:effectLst/>
                <a:latin typeface="Lucida Fax" panose="02060602050505020204" pitchFamily="18" charset="0"/>
              </a:rPr>
              <a:t>What is Charging and Discharging of capacitor for an RC circuit?</a:t>
            </a:r>
          </a:p>
        </p:txBody>
      </p:sp>
      <p:sp>
        <p:nvSpPr>
          <p:cNvPr id="11" name="TextBox 10">
            <a:extLst>
              <a:ext uri="{FF2B5EF4-FFF2-40B4-BE49-F238E27FC236}">
                <a16:creationId xmlns:a16="http://schemas.microsoft.com/office/drawing/2014/main" id="{1F34DF11-9411-43A6-81A6-2A5AC4625A8C}"/>
              </a:ext>
            </a:extLst>
          </p:cNvPr>
          <p:cNvSpPr txBox="1"/>
          <p:nvPr/>
        </p:nvSpPr>
        <p:spPr>
          <a:xfrm>
            <a:off x="1181815" y="2711115"/>
            <a:ext cx="6561038" cy="2569934"/>
          </a:xfrm>
          <a:prstGeom prst="rect">
            <a:avLst/>
          </a:prstGeom>
          <a:noFill/>
        </p:spPr>
        <p:txBody>
          <a:bodyPr wrap="square">
            <a:spAutoFit/>
          </a:bodyPr>
          <a:lstStyle/>
          <a:p>
            <a:pPr algn="just"/>
            <a:r>
              <a:rPr lang="en-US" sz="2300" i="1" dirty="0">
                <a:solidFill>
                  <a:srgbClr val="002060"/>
                </a:solidFill>
                <a:latin typeface="Lucida Fax" panose="02060602050505020204" pitchFamily="18" charset="0"/>
                <a:cs typeface="Times New Roman" panose="02020603050405020304" pitchFamily="18" charset="0"/>
              </a:rPr>
              <a:t>Charging and discharging of a capacitor in an RC circuit is a fundamental process in electronics. In an RC circuit, a capacitor is connected in series with a resistor. This configuration allows for the controlled flow of current and the gradual buildup or release of charge on the capacitor. </a:t>
            </a:r>
            <a:endParaRPr lang="en-US" sz="2300" i="1" dirty="0">
              <a:solidFill>
                <a:srgbClr val="002060"/>
              </a:solidFill>
              <a:effectLst/>
              <a:latin typeface="Lucida Fax" panose="02060602050505020204" pitchFamily="18" charset="0"/>
              <a:cs typeface="Times New Roman" panose="02020603050405020304" pitchFamily="18" charset="0"/>
            </a:endParaRPr>
          </a:p>
        </p:txBody>
      </p:sp>
    </p:spTree>
    <p:extLst>
      <p:ext uri="{BB962C8B-B14F-4D97-AF65-F5344CB8AC3E}">
        <p14:creationId xmlns:p14="http://schemas.microsoft.com/office/powerpoint/2010/main" val="26175914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A751651-BE75-4919-A998-CFD507FE5D54}"/>
              </a:ext>
            </a:extLst>
          </p:cNvPr>
          <p:cNvSpPr txBox="1"/>
          <p:nvPr/>
        </p:nvSpPr>
        <p:spPr>
          <a:xfrm>
            <a:off x="5015752" y="541029"/>
            <a:ext cx="2415990" cy="553998"/>
          </a:xfrm>
          <a:prstGeom prst="rect">
            <a:avLst/>
          </a:prstGeom>
          <a:noFill/>
        </p:spPr>
        <p:txBody>
          <a:bodyPr wrap="square">
            <a:spAutoFit/>
          </a:bodyPr>
          <a:lstStyle/>
          <a:p>
            <a:r>
              <a:rPr lang="en-US" altLang="en-US" sz="3000" b="1" i="1" dirty="0">
                <a:solidFill>
                  <a:srgbClr val="002060"/>
                </a:solidFill>
                <a:latin typeface="Lucida Fax" panose="02060602050505020204" pitchFamily="18" charset="0"/>
              </a:rPr>
              <a:t>Equipment</a:t>
            </a:r>
            <a:endParaRPr lang="en-US" sz="3000" dirty="0">
              <a:solidFill>
                <a:srgbClr val="002060"/>
              </a:solidFill>
            </a:endParaRPr>
          </a:p>
        </p:txBody>
      </p:sp>
      <p:sp>
        <p:nvSpPr>
          <p:cNvPr id="6" name="Rectangle: Rounded Corners 5">
            <a:extLst>
              <a:ext uri="{FF2B5EF4-FFF2-40B4-BE49-F238E27FC236}">
                <a16:creationId xmlns:a16="http://schemas.microsoft.com/office/drawing/2014/main" id="{01C217A8-8B87-49E2-85A9-E7ABA5FBF3DA}"/>
              </a:ext>
            </a:extLst>
          </p:cNvPr>
          <p:cNvSpPr/>
          <p:nvPr/>
        </p:nvSpPr>
        <p:spPr>
          <a:xfrm>
            <a:off x="4491318" y="456311"/>
            <a:ext cx="3272119" cy="682208"/>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Understanding of Carbon Film Resistors - Utmel">
            <a:extLst>
              <a:ext uri="{FF2B5EF4-FFF2-40B4-BE49-F238E27FC236}">
                <a16:creationId xmlns:a16="http://schemas.microsoft.com/office/drawing/2014/main" id="{E0D61122-E501-296B-098F-915323C543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886" y="1478872"/>
            <a:ext cx="2114575" cy="15332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What Influences Electrolytic Capacitor Lifespan? | Altium">
            <a:extLst>
              <a:ext uri="{FF2B5EF4-FFF2-40B4-BE49-F238E27FC236}">
                <a16:creationId xmlns:a16="http://schemas.microsoft.com/office/drawing/2014/main" id="{395E177F-A3E6-0F6B-0644-47FAC6C3A7D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575" b="6090"/>
          <a:stretch/>
        </p:blipFill>
        <p:spPr bwMode="auto">
          <a:xfrm>
            <a:off x="4014311" y="1478870"/>
            <a:ext cx="1877372" cy="15332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9V battery clip with 5.5mm/2.1mm plug | Adafruit ADA80 | Core Electronics  Australia">
            <a:extLst>
              <a:ext uri="{FF2B5EF4-FFF2-40B4-BE49-F238E27FC236}">
                <a16:creationId xmlns:a16="http://schemas.microsoft.com/office/drawing/2014/main" id="{37A0A0FC-1D6B-7183-73D3-DCF316C85CD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369" t="13619" r="14645" b="14696"/>
          <a:stretch/>
        </p:blipFill>
        <p:spPr bwMode="auto">
          <a:xfrm>
            <a:off x="6465786" y="1478871"/>
            <a:ext cx="1877372" cy="15332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Picture 10">
            <a:extLst>
              <a:ext uri="{FF2B5EF4-FFF2-40B4-BE49-F238E27FC236}">
                <a16:creationId xmlns:a16="http://schemas.microsoft.com/office/drawing/2014/main" id="{F075043E-BAB5-4121-9FEC-50C9D283C481}"/>
              </a:ext>
            </a:extLst>
          </p:cNvPr>
          <p:cNvPicPr>
            <a:picLocks noChangeAspect="1"/>
          </p:cNvPicPr>
          <p:nvPr/>
        </p:nvPicPr>
        <p:blipFill rotWithShape="1">
          <a:blip r:embed="rId6">
            <a:extLst>
              <a:ext uri="{28A0092B-C50C-407E-A947-70E740481C1C}">
                <a14:useLocalDpi xmlns:a14="http://schemas.microsoft.com/office/drawing/2010/main" val="0"/>
              </a:ext>
            </a:extLst>
          </a:blip>
          <a:srcRect b="18061"/>
          <a:stretch/>
        </p:blipFill>
        <p:spPr>
          <a:xfrm>
            <a:off x="1358885" y="3845860"/>
            <a:ext cx="2114575" cy="146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descr="PCB Breadboard 830 Points Holes: Buy Online at Best Prices in Bangladesh |  Daraz.com.bd">
            <a:extLst>
              <a:ext uri="{FF2B5EF4-FFF2-40B4-BE49-F238E27FC236}">
                <a16:creationId xmlns:a16="http://schemas.microsoft.com/office/drawing/2014/main" id="{16B0365E-8C60-3D7C-CE0F-50B96D9C810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780" r="7138"/>
          <a:stretch/>
        </p:blipFill>
        <p:spPr bwMode="auto">
          <a:xfrm>
            <a:off x="4018976" y="3845860"/>
            <a:ext cx="1993552" cy="146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descr="Jump wire - Wikipedia">
            <a:extLst>
              <a:ext uri="{FF2B5EF4-FFF2-40B4-BE49-F238E27FC236}">
                <a16:creationId xmlns:a16="http://schemas.microsoft.com/office/drawing/2014/main" id="{BD97B0CF-556D-F2FC-E701-7A41E87B876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58044" y="3845860"/>
            <a:ext cx="1785114" cy="14654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4" name="Rectangle: Rounded Corners 13">
            <a:extLst>
              <a:ext uri="{FF2B5EF4-FFF2-40B4-BE49-F238E27FC236}">
                <a16:creationId xmlns:a16="http://schemas.microsoft.com/office/drawing/2014/main" id="{15B7371F-F0CD-45BC-9C31-C95D5557F562}"/>
              </a:ext>
            </a:extLst>
          </p:cNvPr>
          <p:cNvSpPr/>
          <p:nvPr/>
        </p:nvSpPr>
        <p:spPr>
          <a:xfrm>
            <a:off x="8718541" y="1478870"/>
            <a:ext cx="2850775" cy="3173812"/>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4576F1D-2B29-4F36-9D8A-C6AC909F7B61}"/>
              </a:ext>
            </a:extLst>
          </p:cNvPr>
          <p:cNvSpPr txBox="1"/>
          <p:nvPr/>
        </p:nvSpPr>
        <p:spPr>
          <a:xfrm>
            <a:off x="8869179" y="2196531"/>
            <a:ext cx="2549498" cy="1631216"/>
          </a:xfrm>
          <a:prstGeom prst="rect">
            <a:avLst/>
          </a:prstGeom>
          <a:noFill/>
        </p:spPr>
        <p:txBody>
          <a:bodyPr wrap="square" rtlCol="0">
            <a:spAutoFit/>
          </a:bodyPr>
          <a:lstStyle/>
          <a:p>
            <a:pPr algn="ctr"/>
            <a:r>
              <a:rPr lang="en-US" sz="2500" i="1" dirty="0">
                <a:solidFill>
                  <a:srgbClr val="002060"/>
                </a:solidFill>
                <a:latin typeface="Lucida Fax" panose="02060602050505020204" pitchFamily="18" charset="0"/>
                <a:cs typeface="Times New Roman" panose="02020603050405020304" pitchFamily="18" charset="0"/>
              </a:rPr>
              <a:t>Components, which we used for making the project.</a:t>
            </a:r>
            <a:endParaRPr lang="en-US" sz="2500" dirty="0"/>
          </a:p>
        </p:txBody>
      </p:sp>
      <p:sp>
        <p:nvSpPr>
          <p:cNvPr id="16" name="Rectangle: Rounded Corners 15">
            <a:extLst>
              <a:ext uri="{FF2B5EF4-FFF2-40B4-BE49-F238E27FC236}">
                <a16:creationId xmlns:a16="http://schemas.microsoft.com/office/drawing/2014/main" id="{668BC30C-A91B-4A06-8318-13E5301D0BFC}"/>
              </a:ext>
            </a:extLst>
          </p:cNvPr>
          <p:cNvSpPr/>
          <p:nvPr/>
        </p:nvSpPr>
        <p:spPr>
          <a:xfrm>
            <a:off x="1358885" y="3097305"/>
            <a:ext cx="2114575"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rgbClr val="002060"/>
                </a:solidFill>
                <a:latin typeface="Lucida Fax" panose="02060602050505020204" pitchFamily="18" charset="0"/>
              </a:rPr>
              <a:t>Resistor</a:t>
            </a:r>
          </a:p>
        </p:txBody>
      </p:sp>
      <p:sp>
        <p:nvSpPr>
          <p:cNvPr id="20" name="Rectangle: Rounded Corners 19">
            <a:extLst>
              <a:ext uri="{FF2B5EF4-FFF2-40B4-BE49-F238E27FC236}">
                <a16:creationId xmlns:a16="http://schemas.microsoft.com/office/drawing/2014/main" id="{076A99B9-4DE6-4851-923B-CE4AE5B3F780}"/>
              </a:ext>
            </a:extLst>
          </p:cNvPr>
          <p:cNvSpPr/>
          <p:nvPr/>
        </p:nvSpPr>
        <p:spPr>
          <a:xfrm>
            <a:off x="4032242" y="3115234"/>
            <a:ext cx="1877372"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rgbClr val="002060"/>
                </a:solidFill>
                <a:latin typeface="Lucida Fax" panose="02060602050505020204" pitchFamily="18" charset="0"/>
              </a:rPr>
              <a:t>Capacitor</a:t>
            </a:r>
          </a:p>
        </p:txBody>
      </p:sp>
      <p:sp>
        <p:nvSpPr>
          <p:cNvPr id="21" name="Rectangle: Rounded Corners 20">
            <a:extLst>
              <a:ext uri="{FF2B5EF4-FFF2-40B4-BE49-F238E27FC236}">
                <a16:creationId xmlns:a16="http://schemas.microsoft.com/office/drawing/2014/main" id="{2AD73A06-8DAD-4CD5-8B83-DF96D93C973F}"/>
              </a:ext>
            </a:extLst>
          </p:cNvPr>
          <p:cNvSpPr/>
          <p:nvPr/>
        </p:nvSpPr>
        <p:spPr>
          <a:xfrm>
            <a:off x="6325331" y="3097300"/>
            <a:ext cx="2114575"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i="1" dirty="0">
                <a:solidFill>
                  <a:srgbClr val="002060"/>
                </a:solidFill>
                <a:latin typeface="Lucida Fax" panose="02060602050505020204" pitchFamily="18" charset="0"/>
              </a:rPr>
              <a:t>DC Power Voltage</a:t>
            </a:r>
          </a:p>
        </p:txBody>
      </p:sp>
      <p:sp>
        <p:nvSpPr>
          <p:cNvPr id="22" name="Rectangle: Rounded Corners 21">
            <a:extLst>
              <a:ext uri="{FF2B5EF4-FFF2-40B4-BE49-F238E27FC236}">
                <a16:creationId xmlns:a16="http://schemas.microsoft.com/office/drawing/2014/main" id="{827E5DC7-E9C5-465F-BAAB-29DB8F0BEDEF}"/>
              </a:ext>
            </a:extLst>
          </p:cNvPr>
          <p:cNvSpPr/>
          <p:nvPr/>
        </p:nvSpPr>
        <p:spPr>
          <a:xfrm>
            <a:off x="1358884" y="5414380"/>
            <a:ext cx="2114575"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rgbClr val="002060"/>
                </a:solidFill>
                <a:latin typeface="Lucida Fax" panose="02060602050505020204" pitchFamily="18" charset="0"/>
              </a:rPr>
              <a:t>Blue LED Light</a:t>
            </a:r>
          </a:p>
        </p:txBody>
      </p:sp>
      <p:sp>
        <p:nvSpPr>
          <p:cNvPr id="23" name="Rectangle: Rounded Corners 22">
            <a:extLst>
              <a:ext uri="{FF2B5EF4-FFF2-40B4-BE49-F238E27FC236}">
                <a16:creationId xmlns:a16="http://schemas.microsoft.com/office/drawing/2014/main" id="{809992DB-B9EE-4A87-95AD-1C6B74F7EBA0}"/>
              </a:ext>
            </a:extLst>
          </p:cNvPr>
          <p:cNvSpPr/>
          <p:nvPr/>
        </p:nvSpPr>
        <p:spPr>
          <a:xfrm>
            <a:off x="3990390" y="5414380"/>
            <a:ext cx="2031103"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rgbClr val="002060"/>
                </a:solidFill>
                <a:latin typeface="Lucida Fax" panose="02060602050505020204" pitchFamily="18" charset="0"/>
              </a:rPr>
              <a:t>Breadboard</a:t>
            </a:r>
          </a:p>
        </p:txBody>
      </p:sp>
      <p:sp>
        <p:nvSpPr>
          <p:cNvPr id="24" name="Rectangle: Rounded Corners 23">
            <a:extLst>
              <a:ext uri="{FF2B5EF4-FFF2-40B4-BE49-F238E27FC236}">
                <a16:creationId xmlns:a16="http://schemas.microsoft.com/office/drawing/2014/main" id="{69F9ED6D-13AD-49A5-8D95-57068A9628A8}"/>
              </a:ext>
            </a:extLst>
          </p:cNvPr>
          <p:cNvSpPr/>
          <p:nvPr/>
        </p:nvSpPr>
        <p:spPr>
          <a:xfrm>
            <a:off x="6329629" y="5410187"/>
            <a:ext cx="2258558" cy="313765"/>
          </a:xfrm>
          <a:prstGeom prst="roundRect">
            <a:avLst/>
          </a:prstGeom>
          <a:solidFill>
            <a:schemeClr val="tx2">
              <a:lumMod val="20000"/>
              <a:lumOff val="80000"/>
            </a:schemeClr>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rgbClr val="002060"/>
                </a:solidFill>
                <a:latin typeface="Lucida Fax" panose="02060602050505020204" pitchFamily="18" charset="0"/>
              </a:rPr>
              <a:t>Connecting Wire</a:t>
            </a:r>
          </a:p>
        </p:txBody>
      </p:sp>
    </p:spTree>
    <p:extLst>
      <p:ext uri="{BB962C8B-B14F-4D97-AF65-F5344CB8AC3E}">
        <p14:creationId xmlns:p14="http://schemas.microsoft.com/office/powerpoint/2010/main" val="24726393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horizontal)">
                                      <p:cBhvr>
                                        <p:cTn id="15" dur="500"/>
                                        <p:tgtEl>
                                          <p:spTgt spid="15"/>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fade">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500"/>
                                        <p:tgtEl>
                                          <p:spTgt spid="1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4" grpId="0" animBg="1"/>
      <p:bldP spid="15" grpId="0"/>
      <p:bldP spid="16" grpId="0" animBg="1"/>
      <p:bldP spid="20" grpId="0" animBg="1"/>
      <p:bldP spid="21" grpId="0" animBg="1"/>
      <p:bldP spid="22" grpId="0" animBg="1"/>
      <p:bldP spid="23" grpId="0" animBg="1"/>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2B4DCA2-74C2-469D-8E3E-C4CB88BBBDD3}"/>
              </a:ext>
            </a:extLst>
          </p:cNvPr>
          <p:cNvSpPr txBox="1"/>
          <p:nvPr/>
        </p:nvSpPr>
        <p:spPr>
          <a:xfrm>
            <a:off x="932329" y="644569"/>
            <a:ext cx="3460376" cy="553998"/>
          </a:xfrm>
          <a:prstGeom prst="rect">
            <a:avLst/>
          </a:prstGeom>
          <a:noFill/>
        </p:spPr>
        <p:txBody>
          <a:bodyPr wrap="square">
            <a:spAutoFit/>
          </a:bodyPr>
          <a:lstStyle/>
          <a:p>
            <a:r>
              <a:rPr lang="en-US" sz="3000" b="1" i="1" dirty="0">
                <a:solidFill>
                  <a:srgbClr val="002060"/>
                </a:solidFill>
                <a:latin typeface="Lucida Fax" panose="02060602050505020204" pitchFamily="18" charset="0"/>
              </a:rPr>
              <a:t>Working Method</a:t>
            </a:r>
            <a:endParaRPr lang="en-US" sz="3000" dirty="0">
              <a:solidFill>
                <a:srgbClr val="002060"/>
              </a:solidFill>
            </a:endParaRPr>
          </a:p>
        </p:txBody>
      </p:sp>
      <p:sp>
        <p:nvSpPr>
          <p:cNvPr id="7" name="Rectangle: Rounded Corners 6">
            <a:extLst>
              <a:ext uri="{FF2B5EF4-FFF2-40B4-BE49-F238E27FC236}">
                <a16:creationId xmlns:a16="http://schemas.microsoft.com/office/drawing/2014/main" id="{82B5EC84-A058-435D-9FE6-E5BE6AD2121B}"/>
              </a:ext>
            </a:extLst>
          </p:cNvPr>
          <p:cNvSpPr/>
          <p:nvPr/>
        </p:nvSpPr>
        <p:spPr>
          <a:xfrm>
            <a:off x="824754" y="555811"/>
            <a:ext cx="3680009" cy="642755"/>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0A31E7F-C832-4984-8F28-78B116B7CA3B}"/>
              </a:ext>
            </a:extLst>
          </p:cNvPr>
          <p:cNvSpPr txBox="1"/>
          <p:nvPr/>
        </p:nvSpPr>
        <p:spPr>
          <a:xfrm>
            <a:off x="932329" y="1466213"/>
            <a:ext cx="7261412" cy="4632037"/>
          </a:xfrm>
          <a:prstGeom prst="rect">
            <a:avLst/>
          </a:prstGeom>
          <a:noFill/>
        </p:spPr>
        <p:txBody>
          <a:bodyPr wrap="square">
            <a:spAutoFit/>
          </a:bodyPr>
          <a:lstStyle/>
          <a:p>
            <a:pPr algn="just"/>
            <a:r>
              <a:rPr lang="en-US" sz="2200" b="1" dirty="0">
                <a:solidFill>
                  <a:srgbClr val="FF0000"/>
                </a:solidFill>
                <a:latin typeface="Lucida Fax" panose="02060602050505020204" pitchFamily="18" charset="0"/>
              </a:rPr>
              <a:t>Charging a Capacitor:</a:t>
            </a:r>
          </a:p>
          <a:p>
            <a:pPr algn="just"/>
            <a:r>
              <a:rPr lang="en-US" sz="1200" dirty="0">
                <a:solidFill>
                  <a:srgbClr val="FFFF00"/>
                </a:solidFill>
                <a:latin typeface="Lucida Fax" panose="02060602050505020204" pitchFamily="18" charset="0"/>
              </a:rPr>
              <a:t>  </a:t>
            </a: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Setup: </a:t>
            </a:r>
            <a:r>
              <a:rPr lang="en-US" sz="1500" dirty="0">
                <a:solidFill>
                  <a:srgbClr val="002060"/>
                </a:solidFill>
                <a:latin typeface="Lucida Fax" panose="02060602050505020204" pitchFamily="18" charset="0"/>
              </a:rPr>
              <a:t>Connect a capacitor, a voltage source (such as a battery), and a resistor in series. The resistor limits the current flow during the charging process.</a:t>
            </a:r>
          </a:p>
          <a:p>
            <a:pPr algn="just"/>
            <a:r>
              <a:rPr lang="en-US" sz="1000" dirty="0">
                <a:solidFill>
                  <a:srgbClr val="002060"/>
                </a:solidFill>
                <a:latin typeface="Lucida Fax" panose="02060602050505020204" pitchFamily="18" charset="0"/>
              </a:rPr>
              <a:t>     </a:t>
            </a: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Initial State:</a:t>
            </a:r>
            <a:r>
              <a:rPr lang="en-US" sz="1500" dirty="0">
                <a:solidFill>
                  <a:srgbClr val="002060"/>
                </a:solidFill>
                <a:latin typeface="Lucida Fax" panose="02060602050505020204" pitchFamily="18" charset="0"/>
              </a:rPr>
              <a:t> At the beginning, the capacitor is uncharged, and its voltage across the terminals is 0V.</a:t>
            </a:r>
          </a:p>
          <a:p>
            <a:pPr algn="just"/>
            <a:r>
              <a:rPr lang="en-US" sz="1000" dirty="0">
                <a:solidFill>
                  <a:srgbClr val="002060"/>
                </a:solidFill>
                <a:latin typeface="Lucida Fax" panose="02060602050505020204" pitchFamily="18" charset="0"/>
              </a:rPr>
              <a:t>     </a:t>
            </a: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Charging Process: </a:t>
            </a:r>
            <a:r>
              <a:rPr lang="en-US" sz="1500" dirty="0">
                <a:solidFill>
                  <a:srgbClr val="002060"/>
                </a:solidFill>
                <a:latin typeface="Lucida Fax" panose="02060602050505020204" pitchFamily="18" charset="0"/>
              </a:rPr>
              <a:t>When the voltage source is connected to the circuit, current flows from the source through the resistor and into the capacitor. The capacitor starts accumulating charge, and its voltage gradually increases.</a:t>
            </a:r>
          </a:p>
          <a:p>
            <a:pPr algn="just"/>
            <a:r>
              <a:rPr lang="en-US" sz="1000" dirty="0">
                <a:solidFill>
                  <a:srgbClr val="002060"/>
                </a:solidFill>
                <a:latin typeface="Lucida Fax" panose="02060602050505020204" pitchFamily="18" charset="0"/>
              </a:rPr>
              <a:t>    </a:t>
            </a: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Approaching Full Charge: </a:t>
            </a:r>
            <a:r>
              <a:rPr lang="en-US" sz="1500" dirty="0">
                <a:solidFill>
                  <a:srgbClr val="002060"/>
                </a:solidFill>
                <a:latin typeface="Lucida Fax" panose="02060602050505020204" pitchFamily="18" charset="0"/>
              </a:rPr>
              <a:t>As time progresses, the voltage across the capacitor approaches the source voltage. However, it never quite reaches it, according to the exponential charging curve.</a:t>
            </a:r>
          </a:p>
          <a:p>
            <a:pPr algn="just"/>
            <a:r>
              <a:rPr lang="en-US" sz="1000" dirty="0">
                <a:solidFill>
                  <a:srgbClr val="002060"/>
                </a:solidFill>
                <a:latin typeface="Lucida Fax" panose="02060602050505020204" pitchFamily="18" charset="0"/>
              </a:rPr>
              <a:t>     </a:t>
            </a:r>
          </a:p>
          <a:p>
            <a:pPr marL="285750" indent="-285750" algn="just">
              <a:buFont typeface="Wingdings" panose="05000000000000000000" pitchFamily="2" charset="2"/>
              <a:buChar char="q"/>
            </a:pPr>
            <a:r>
              <a:rPr lang="en-US" sz="1600" b="1" dirty="0">
                <a:solidFill>
                  <a:srgbClr val="002060"/>
                </a:solidFill>
                <a:latin typeface="Lucida Fax" panose="02060602050505020204" pitchFamily="18" charset="0"/>
              </a:rPr>
              <a:t>Full Charge: </a:t>
            </a:r>
            <a:r>
              <a:rPr lang="en-US" sz="1600" dirty="0">
                <a:solidFill>
                  <a:srgbClr val="002060"/>
                </a:solidFill>
                <a:latin typeface="Lucida Fax" panose="02060602050505020204" pitchFamily="18" charset="0"/>
              </a:rPr>
              <a:t>In an ideal case, the capacitor eventually becomes fully charged, and the voltage across it equals the source voltage.</a:t>
            </a:r>
          </a:p>
        </p:txBody>
      </p:sp>
      <p:pic>
        <p:nvPicPr>
          <p:cNvPr id="17" name="Picture 16">
            <a:extLst>
              <a:ext uri="{FF2B5EF4-FFF2-40B4-BE49-F238E27FC236}">
                <a16:creationId xmlns:a16="http://schemas.microsoft.com/office/drawing/2014/main" id="{2FAD1248-DDE8-4872-91F0-1A84F17D60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7153" y="3782231"/>
            <a:ext cx="3612523" cy="2242754"/>
          </a:xfrm>
          <a:prstGeom prst="rect">
            <a:avLst/>
          </a:prstGeom>
        </p:spPr>
      </p:pic>
      <p:pic>
        <p:nvPicPr>
          <p:cNvPr id="21" name="Picture 20">
            <a:extLst>
              <a:ext uri="{FF2B5EF4-FFF2-40B4-BE49-F238E27FC236}">
                <a16:creationId xmlns:a16="http://schemas.microsoft.com/office/drawing/2014/main" id="{494BE022-EF9A-499C-9A08-B2D6A2A9B7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153" y="1466213"/>
            <a:ext cx="3582724" cy="2242754"/>
          </a:xfrm>
          <a:prstGeom prst="rect">
            <a:avLst/>
          </a:prstGeom>
        </p:spPr>
      </p:pic>
    </p:spTree>
    <p:extLst>
      <p:ext uri="{BB962C8B-B14F-4D97-AF65-F5344CB8AC3E}">
        <p14:creationId xmlns:p14="http://schemas.microsoft.com/office/powerpoint/2010/main" val="25869528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xEl>
                                              <p:pRg st="2" end="2"/>
                                            </p:txEl>
                                          </p:spTgt>
                                        </p:tgtEl>
                                        <p:attrNameLst>
                                          <p:attrName>style.visibility</p:attrName>
                                        </p:attrNameLst>
                                      </p:cBhvr>
                                      <p:to>
                                        <p:strVal val="visible"/>
                                      </p:to>
                                    </p:set>
                                    <p:animEffect transition="in" filter="fade">
                                      <p:cBhvr>
                                        <p:cTn id="20" dur="500"/>
                                        <p:tgtEl>
                                          <p:spTgt spid="9">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xEl>
                                              <p:pRg st="3" end="3"/>
                                            </p:txEl>
                                          </p:spTgt>
                                        </p:tgtEl>
                                        <p:attrNameLst>
                                          <p:attrName>style.visibility</p:attrName>
                                        </p:attrNameLst>
                                      </p:cBhvr>
                                      <p:to>
                                        <p:strVal val="visible"/>
                                      </p:to>
                                    </p:set>
                                    <p:animEffect transition="in" filter="fade">
                                      <p:cBhvr>
                                        <p:cTn id="25" dur="500"/>
                                        <p:tgtEl>
                                          <p:spTgt spid="9">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9">
                                            <p:txEl>
                                              <p:pRg st="4" end="4"/>
                                            </p:txEl>
                                          </p:spTgt>
                                        </p:tgtEl>
                                        <p:attrNameLst>
                                          <p:attrName>style.visibility</p:attrName>
                                        </p:attrNameLst>
                                      </p:cBhvr>
                                      <p:to>
                                        <p:strVal val="visible"/>
                                      </p:to>
                                    </p:set>
                                    <p:animEffect transition="in" filter="fade">
                                      <p:cBhvr>
                                        <p:cTn id="28" dur="500"/>
                                        <p:tgtEl>
                                          <p:spTgt spid="9">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animEffect transition="in" filter="fade">
                                      <p:cBhvr>
                                        <p:cTn id="33" dur="500"/>
                                        <p:tgtEl>
                                          <p:spTgt spid="9">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9">
                                            <p:txEl>
                                              <p:pRg st="7" end="7"/>
                                            </p:txEl>
                                          </p:spTgt>
                                        </p:tgtEl>
                                        <p:attrNameLst>
                                          <p:attrName>style.visibility</p:attrName>
                                        </p:attrNameLst>
                                      </p:cBhvr>
                                      <p:to>
                                        <p:strVal val="visible"/>
                                      </p:to>
                                    </p:set>
                                    <p:animEffect transition="in" filter="fade">
                                      <p:cBhvr>
                                        <p:cTn id="38" dur="500"/>
                                        <p:tgtEl>
                                          <p:spTgt spid="9">
                                            <p:txEl>
                                              <p:pRg st="7" end="7"/>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9">
                                            <p:txEl>
                                              <p:pRg st="8" end="8"/>
                                            </p:txEl>
                                          </p:spTgt>
                                        </p:tgtEl>
                                        <p:attrNameLst>
                                          <p:attrName>style.visibility</p:attrName>
                                        </p:attrNameLst>
                                      </p:cBhvr>
                                      <p:to>
                                        <p:strVal val="visible"/>
                                      </p:to>
                                    </p:set>
                                    <p:animEffect transition="in" filter="fade">
                                      <p:cBhvr>
                                        <p:cTn id="41" dur="500"/>
                                        <p:tgtEl>
                                          <p:spTgt spid="9">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9">
                                            <p:txEl>
                                              <p:pRg st="9" end="9"/>
                                            </p:txEl>
                                          </p:spTgt>
                                        </p:tgtEl>
                                        <p:attrNameLst>
                                          <p:attrName>style.visibility</p:attrName>
                                        </p:attrNameLst>
                                      </p:cBhvr>
                                      <p:to>
                                        <p:strVal val="visible"/>
                                      </p:to>
                                    </p:set>
                                    <p:animEffect transition="in" filter="fade">
                                      <p:cBhvr>
                                        <p:cTn id="46" dur="500"/>
                                        <p:tgtEl>
                                          <p:spTgt spid="9">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9">
                                            <p:txEl>
                                              <p:pRg st="10" end="10"/>
                                            </p:txEl>
                                          </p:spTgt>
                                        </p:tgtEl>
                                        <p:attrNameLst>
                                          <p:attrName>style.visibility</p:attrName>
                                        </p:attrNameLst>
                                      </p:cBhvr>
                                      <p:to>
                                        <p:strVal val="visible"/>
                                      </p:to>
                                    </p:set>
                                    <p:animEffect transition="in" filter="fade">
                                      <p:cBhvr>
                                        <p:cTn id="49" dur="500"/>
                                        <p:tgtEl>
                                          <p:spTgt spid="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A05982D-B0E4-4C36-AAD3-52A6D861C69E}"/>
              </a:ext>
            </a:extLst>
          </p:cNvPr>
          <p:cNvSpPr txBox="1"/>
          <p:nvPr/>
        </p:nvSpPr>
        <p:spPr>
          <a:xfrm>
            <a:off x="932329" y="608709"/>
            <a:ext cx="3460376" cy="553998"/>
          </a:xfrm>
          <a:prstGeom prst="rect">
            <a:avLst/>
          </a:prstGeom>
          <a:noFill/>
        </p:spPr>
        <p:txBody>
          <a:bodyPr wrap="square">
            <a:spAutoFit/>
          </a:bodyPr>
          <a:lstStyle/>
          <a:p>
            <a:r>
              <a:rPr lang="en-US" sz="3000" b="1" i="1" dirty="0">
                <a:solidFill>
                  <a:srgbClr val="002060"/>
                </a:solidFill>
                <a:latin typeface="Lucida Fax" panose="02060602050505020204" pitchFamily="18" charset="0"/>
              </a:rPr>
              <a:t>Working Method</a:t>
            </a:r>
            <a:endParaRPr lang="en-US" sz="3000" dirty="0">
              <a:solidFill>
                <a:srgbClr val="002060"/>
              </a:solidFill>
            </a:endParaRPr>
          </a:p>
        </p:txBody>
      </p:sp>
      <p:sp>
        <p:nvSpPr>
          <p:cNvPr id="9" name="Rectangle: Rounded Corners 8">
            <a:extLst>
              <a:ext uri="{FF2B5EF4-FFF2-40B4-BE49-F238E27FC236}">
                <a16:creationId xmlns:a16="http://schemas.microsoft.com/office/drawing/2014/main" id="{F9B7D7A2-67CA-4A80-900D-702967E3D002}"/>
              </a:ext>
            </a:extLst>
          </p:cNvPr>
          <p:cNvSpPr/>
          <p:nvPr/>
        </p:nvSpPr>
        <p:spPr>
          <a:xfrm>
            <a:off x="712696" y="476916"/>
            <a:ext cx="3680009" cy="642755"/>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AACC120-072B-485D-8E7A-DEEE4D04C5B2}"/>
              </a:ext>
            </a:extLst>
          </p:cNvPr>
          <p:cNvSpPr txBox="1"/>
          <p:nvPr/>
        </p:nvSpPr>
        <p:spPr>
          <a:xfrm>
            <a:off x="932329" y="1699295"/>
            <a:ext cx="7261412" cy="4016484"/>
          </a:xfrm>
          <a:prstGeom prst="rect">
            <a:avLst/>
          </a:prstGeom>
          <a:noFill/>
        </p:spPr>
        <p:txBody>
          <a:bodyPr wrap="square">
            <a:spAutoFit/>
          </a:bodyPr>
          <a:lstStyle/>
          <a:p>
            <a:pPr algn="just"/>
            <a:r>
              <a:rPr lang="en-US" sz="2200" b="1" dirty="0">
                <a:solidFill>
                  <a:srgbClr val="FF0000"/>
                </a:solidFill>
                <a:latin typeface="Lucida Fax" panose="02060602050505020204" pitchFamily="18" charset="0"/>
              </a:rPr>
              <a:t>Discharging a Capacitor:</a:t>
            </a:r>
          </a:p>
          <a:p>
            <a:pPr algn="just"/>
            <a:r>
              <a:rPr lang="en-US" sz="1200" dirty="0">
                <a:solidFill>
                  <a:srgbClr val="FFFF00"/>
                </a:solidFill>
                <a:latin typeface="Lucida Fax" panose="02060602050505020204" pitchFamily="18" charset="0"/>
              </a:rPr>
              <a:t>  </a:t>
            </a: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Setup: </a:t>
            </a:r>
            <a:r>
              <a:rPr lang="en-US" sz="1500" dirty="0">
                <a:solidFill>
                  <a:srgbClr val="002060"/>
                </a:solidFill>
                <a:latin typeface="Lucida Fax" panose="02060602050505020204" pitchFamily="18" charset="0"/>
              </a:rPr>
              <a:t>Now, disconnect the voltage source and connect the charged capacitor to a resistor in a closed circuit.</a:t>
            </a:r>
          </a:p>
          <a:p>
            <a:pPr marL="285750" indent="-285750" algn="just">
              <a:buFont typeface="Wingdings" panose="05000000000000000000" pitchFamily="2" charset="2"/>
              <a:buChar char="q"/>
            </a:pPr>
            <a:endParaRPr lang="en-US" sz="1000" dirty="0">
              <a:solidFill>
                <a:srgbClr val="002060"/>
              </a:solidFill>
              <a:latin typeface="Lucida Fax" panose="02060602050505020204" pitchFamily="18" charset="0"/>
            </a:endParaRP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Initial State: </a:t>
            </a:r>
            <a:r>
              <a:rPr lang="en-US" sz="1500" dirty="0">
                <a:solidFill>
                  <a:srgbClr val="002060"/>
                </a:solidFill>
                <a:latin typeface="Lucida Fax" panose="02060602050505020204" pitchFamily="18" charset="0"/>
              </a:rPr>
              <a:t>The capacitor is fully charged, and its voltage across the terminals matches the voltage of the source in the charging process.</a:t>
            </a:r>
          </a:p>
          <a:p>
            <a:pPr marL="285750" indent="-285750" algn="just">
              <a:buFont typeface="Wingdings" panose="05000000000000000000" pitchFamily="2" charset="2"/>
              <a:buChar char="q"/>
            </a:pPr>
            <a:endParaRPr lang="en-US" sz="1000" dirty="0">
              <a:solidFill>
                <a:srgbClr val="002060"/>
              </a:solidFill>
              <a:latin typeface="Lucida Fax" panose="02060602050505020204" pitchFamily="18" charset="0"/>
            </a:endParaRP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Discharging Process: </a:t>
            </a:r>
            <a:r>
              <a:rPr lang="en-US" sz="1500" dirty="0">
                <a:solidFill>
                  <a:srgbClr val="002060"/>
                </a:solidFill>
                <a:latin typeface="Lucida Fax" panose="02060602050505020204" pitchFamily="18" charset="0"/>
              </a:rPr>
              <a:t>When the circuit is closed, current flows from the capacitor through the resistor. However, unlike during charging, this time the current is decreasing the stored charge on the capacitor.</a:t>
            </a:r>
          </a:p>
          <a:p>
            <a:pPr marL="285750" indent="-285750" algn="just">
              <a:buFont typeface="Wingdings" panose="05000000000000000000" pitchFamily="2" charset="2"/>
              <a:buChar char="q"/>
            </a:pPr>
            <a:endParaRPr lang="en-US" sz="1000" dirty="0">
              <a:solidFill>
                <a:srgbClr val="002060"/>
              </a:solidFill>
              <a:latin typeface="Lucida Fax" panose="02060602050505020204" pitchFamily="18" charset="0"/>
            </a:endParaRPr>
          </a:p>
          <a:p>
            <a:pPr marL="285750" indent="-285750" algn="just">
              <a:buFont typeface="Wingdings" panose="05000000000000000000" pitchFamily="2" charset="2"/>
              <a:buChar char="q"/>
            </a:pPr>
            <a:r>
              <a:rPr lang="en-US" sz="1500" b="1" dirty="0">
                <a:solidFill>
                  <a:srgbClr val="002060"/>
                </a:solidFill>
                <a:latin typeface="Lucida Fax" panose="02060602050505020204" pitchFamily="18" charset="0"/>
              </a:rPr>
              <a:t>Approaching Zero Voltage: </a:t>
            </a:r>
            <a:r>
              <a:rPr lang="en-US" sz="1500" dirty="0">
                <a:solidFill>
                  <a:srgbClr val="002060"/>
                </a:solidFill>
                <a:latin typeface="Lucida Fax" panose="02060602050505020204" pitchFamily="18" charset="0"/>
              </a:rPr>
              <a:t>As time progresses, the voltage across the capacitor approaches zero, but it never quite reaches zero, following an exponential decay curve.</a:t>
            </a:r>
          </a:p>
          <a:p>
            <a:pPr marL="285750" indent="-285750" algn="just">
              <a:buFont typeface="Wingdings" panose="05000000000000000000" pitchFamily="2" charset="2"/>
              <a:buChar char="q"/>
            </a:pPr>
            <a:endParaRPr lang="en-US" sz="1000" dirty="0">
              <a:solidFill>
                <a:srgbClr val="002060"/>
              </a:solidFill>
              <a:latin typeface="Lucida Fax" panose="02060602050505020204" pitchFamily="18" charset="0"/>
            </a:endParaRPr>
          </a:p>
          <a:p>
            <a:pPr marL="285750" indent="-285750" algn="just">
              <a:buFont typeface="Wingdings" panose="05000000000000000000" pitchFamily="2" charset="2"/>
              <a:buChar char="q"/>
            </a:pPr>
            <a:r>
              <a:rPr lang="en-US" sz="1600" b="1" dirty="0">
                <a:solidFill>
                  <a:srgbClr val="002060"/>
                </a:solidFill>
                <a:latin typeface="Lucida Fax" panose="02060602050505020204" pitchFamily="18" charset="0"/>
              </a:rPr>
              <a:t>Fully Discharge: </a:t>
            </a:r>
            <a:r>
              <a:rPr lang="en-US" sz="1500" dirty="0">
                <a:solidFill>
                  <a:srgbClr val="002060"/>
                </a:solidFill>
                <a:latin typeface="Lucida Fax" panose="02060602050505020204" pitchFamily="18" charset="0"/>
              </a:rPr>
              <a:t>In an ideal case, the capacitor's voltage eventually becomes negligible, and the capacitor is considered fully discharged.</a:t>
            </a:r>
          </a:p>
        </p:txBody>
      </p:sp>
      <p:pic>
        <p:nvPicPr>
          <p:cNvPr id="5" name="Picture 4">
            <a:extLst>
              <a:ext uri="{FF2B5EF4-FFF2-40B4-BE49-F238E27FC236}">
                <a16:creationId xmlns:a16="http://schemas.microsoft.com/office/drawing/2014/main" id="{C180AC11-B64A-4D28-85B1-6FCBC41FEB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5556" y="1534616"/>
            <a:ext cx="3557705" cy="2251773"/>
          </a:xfrm>
          <a:prstGeom prst="rect">
            <a:avLst/>
          </a:prstGeom>
        </p:spPr>
      </p:pic>
      <p:pic>
        <p:nvPicPr>
          <p:cNvPr id="7" name="Picture 6">
            <a:extLst>
              <a:ext uri="{FF2B5EF4-FFF2-40B4-BE49-F238E27FC236}">
                <a16:creationId xmlns:a16="http://schemas.microsoft.com/office/drawing/2014/main" id="{A1EFB674-18A7-4FC5-8F7B-CC00EAB1C7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5556" y="3889419"/>
            <a:ext cx="3557705" cy="2172921"/>
          </a:xfrm>
          <a:prstGeom prst="rect">
            <a:avLst/>
          </a:prstGeom>
        </p:spPr>
      </p:pic>
    </p:spTree>
    <p:extLst>
      <p:ext uri="{BB962C8B-B14F-4D97-AF65-F5344CB8AC3E}">
        <p14:creationId xmlns:p14="http://schemas.microsoft.com/office/powerpoint/2010/main" val="38232967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fade">
                                      <p:cBhvr>
                                        <p:cTn id="12" dur="500"/>
                                        <p:tgtEl>
                                          <p:spTgt spid="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animEffect transition="in" filter="fade">
                                      <p:cBhvr>
                                        <p:cTn id="17" dur="500"/>
                                        <p:tgtEl>
                                          <p:spTgt spid="1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xEl>
                                              <p:pRg st="6" end="6"/>
                                            </p:txEl>
                                          </p:spTgt>
                                        </p:tgtEl>
                                        <p:attrNameLst>
                                          <p:attrName>style.visibility</p:attrName>
                                        </p:attrNameLst>
                                      </p:cBhvr>
                                      <p:to>
                                        <p:strVal val="visible"/>
                                      </p:to>
                                    </p:set>
                                    <p:animEffect transition="in" filter="fade">
                                      <p:cBhvr>
                                        <p:cTn id="22" dur="500"/>
                                        <p:tgtEl>
                                          <p:spTgt spid="10">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xEl>
                                              <p:pRg st="8" end="8"/>
                                            </p:txEl>
                                          </p:spTgt>
                                        </p:tgtEl>
                                        <p:attrNameLst>
                                          <p:attrName>style.visibility</p:attrName>
                                        </p:attrNameLst>
                                      </p:cBhvr>
                                      <p:to>
                                        <p:strVal val="visible"/>
                                      </p:to>
                                    </p:set>
                                    <p:animEffect transition="in" filter="fade">
                                      <p:cBhvr>
                                        <p:cTn id="27" dur="500"/>
                                        <p:tgtEl>
                                          <p:spTgt spid="10">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xEl>
                                              <p:pRg st="10" end="10"/>
                                            </p:txEl>
                                          </p:spTgt>
                                        </p:tgtEl>
                                        <p:attrNameLst>
                                          <p:attrName>style.visibility</p:attrName>
                                        </p:attrNameLst>
                                      </p:cBhvr>
                                      <p:to>
                                        <p:strVal val="visible"/>
                                      </p:to>
                                    </p:set>
                                    <p:animEffect transition="in" filter="fade">
                                      <p:cBhvr>
                                        <p:cTn id="32" dur="500"/>
                                        <p:tgtEl>
                                          <p:spTgt spid="1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E9B2C5E-C6B6-4814-BF46-6D33FD19AB77}"/>
              </a:ext>
            </a:extLst>
          </p:cNvPr>
          <p:cNvSpPr txBox="1"/>
          <p:nvPr/>
        </p:nvSpPr>
        <p:spPr>
          <a:xfrm>
            <a:off x="3971364" y="672001"/>
            <a:ext cx="4177552" cy="477054"/>
          </a:xfrm>
          <a:prstGeom prst="rect">
            <a:avLst/>
          </a:prstGeom>
          <a:noFill/>
        </p:spPr>
        <p:txBody>
          <a:bodyPr wrap="square">
            <a:spAutoFit/>
          </a:bodyPr>
          <a:lstStyle/>
          <a:p>
            <a:r>
              <a:rPr lang="en-US" altLang="en-US" sz="2500" b="1" i="1" dirty="0">
                <a:solidFill>
                  <a:srgbClr val="002060"/>
                </a:solidFill>
                <a:latin typeface="Lucida Fax" panose="02060602050505020204" pitchFamily="18" charset="0"/>
              </a:rPr>
              <a:t>Description of the Work</a:t>
            </a:r>
          </a:p>
        </p:txBody>
      </p:sp>
      <p:sp>
        <p:nvSpPr>
          <p:cNvPr id="9" name="Rectangle: Rounded Corners 8">
            <a:extLst>
              <a:ext uri="{FF2B5EF4-FFF2-40B4-BE49-F238E27FC236}">
                <a16:creationId xmlns:a16="http://schemas.microsoft.com/office/drawing/2014/main" id="{6EA09416-D92C-4026-83B1-60D928C70EA9}"/>
              </a:ext>
            </a:extLst>
          </p:cNvPr>
          <p:cNvSpPr/>
          <p:nvPr/>
        </p:nvSpPr>
        <p:spPr>
          <a:xfrm>
            <a:off x="3666565" y="672001"/>
            <a:ext cx="4733364" cy="477054"/>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431786B-370A-4520-8837-89D68FF885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1762" y="1491065"/>
            <a:ext cx="6848475" cy="4391025"/>
          </a:xfrm>
          <a:prstGeom prst="rect">
            <a:avLst/>
          </a:prstGeom>
        </p:spPr>
      </p:pic>
    </p:spTree>
    <p:extLst>
      <p:ext uri="{BB962C8B-B14F-4D97-AF65-F5344CB8AC3E}">
        <p14:creationId xmlns:p14="http://schemas.microsoft.com/office/powerpoint/2010/main" val="2291940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1027</TotalTime>
  <Words>677</Words>
  <Application>Microsoft Office PowerPoint</Application>
  <PresentationFormat>Widescreen</PresentationFormat>
  <Paragraphs>105</Paragraphs>
  <Slides>12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Gill Sans</vt:lpstr>
      <vt:lpstr>Lucida Fax</vt:lpstr>
      <vt:lpstr>Times New Roman</vt:lpstr>
      <vt:lpstr>Wingdings</vt:lpstr>
      <vt:lpstr>Office Theme</vt:lpstr>
      <vt:lpstr>Faculty of Engineering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Faculty of Engineering</dc:title>
  <dc:creator>FAHAD HASSAN FAHIM</dc:creator>
  <cp:lastModifiedBy>FAHAD HASSAN FAHIM</cp:lastModifiedBy>
  <cp:revision>57</cp:revision>
  <dcterms:created xsi:type="dcterms:W3CDTF">2023-11-28T21:53:43Z</dcterms:created>
  <dcterms:modified xsi:type="dcterms:W3CDTF">2023-12-18T10:51:04Z</dcterms:modified>
</cp:coreProperties>
</file>

<file path=docProps/thumbnail.jpeg>
</file>